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79" r:id="rId2"/>
    <p:sldId id="311" r:id="rId3"/>
    <p:sldId id="259" r:id="rId4"/>
    <p:sldId id="260" r:id="rId5"/>
    <p:sldId id="261" r:id="rId6"/>
    <p:sldId id="263" r:id="rId7"/>
    <p:sldId id="262" r:id="rId8"/>
    <p:sldId id="264" r:id="rId9"/>
    <p:sldId id="265" r:id="rId10"/>
    <p:sldId id="292" r:id="rId11"/>
    <p:sldId id="256" r:id="rId12"/>
    <p:sldId id="268" r:id="rId13"/>
    <p:sldId id="267" r:id="rId14"/>
    <p:sldId id="281" r:id="rId15"/>
    <p:sldId id="295" r:id="rId16"/>
    <p:sldId id="299" r:id="rId17"/>
    <p:sldId id="301" r:id="rId18"/>
    <p:sldId id="304" r:id="rId19"/>
    <p:sldId id="303" r:id="rId20"/>
    <p:sldId id="302" r:id="rId21"/>
    <p:sldId id="305" r:id="rId22"/>
    <p:sldId id="307" r:id="rId23"/>
    <p:sldId id="308" r:id="rId24"/>
    <p:sldId id="309"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2" d="100"/>
          <a:sy n="72" d="100"/>
        </p:scale>
        <p:origin x="-1500" y="-42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6A9C791-4B2F-497C-B686-1B027ECD01B3}" type="datetimeFigureOut">
              <a:rPr lang="en-US" smtClean="0"/>
              <a:t>6/7/2013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1F9BB00-6CBD-46C8-9567-FEBE5943FCEA}" type="slidenum">
              <a:rPr lang="en-US" smtClean="0"/>
              <a:t>‹#›</a:t>
            </a:fld>
            <a:endParaRPr lang="en-US"/>
          </a:p>
        </p:txBody>
      </p:sp>
    </p:spTree>
    <p:extLst>
      <p:ext uri="{BB962C8B-B14F-4D97-AF65-F5344CB8AC3E}">
        <p14:creationId xmlns:p14="http://schemas.microsoft.com/office/powerpoint/2010/main" val="39771455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LaunchPad</a:t>
            </a:r>
            <a:r>
              <a:rPr lang="en-US" baseline="0" dirty="0" smtClean="0"/>
              <a:t> Portal Welcome Page</a:t>
            </a:r>
            <a:endParaRPr lang="en-US" dirty="0"/>
          </a:p>
        </p:txBody>
      </p:sp>
      <p:sp>
        <p:nvSpPr>
          <p:cNvPr id="4" name="Slide Number Placeholder 3"/>
          <p:cNvSpPr>
            <a:spLocks noGrp="1"/>
          </p:cNvSpPr>
          <p:nvPr>
            <p:ph type="sldNum" sz="quarter" idx="10"/>
          </p:nvPr>
        </p:nvSpPr>
        <p:spPr/>
        <p:txBody>
          <a:bodyPr/>
          <a:lstStyle/>
          <a:p>
            <a:fld id="{B392E46B-C82F-5849-8520-C0017E425EA2}"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9461237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our</a:t>
            </a:r>
            <a:r>
              <a:rPr lang="en-US" baseline="0" dirty="0" smtClean="0"/>
              <a:t> goal is address the common misconception that all mutations are bad.</a:t>
            </a:r>
          </a:p>
          <a:p>
            <a:r>
              <a:rPr lang="en-US" dirty="0" smtClean="0"/>
              <a:t>You are students -Not an expert- You are in an intro bio course and we</a:t>
            </a:r>
            <a:r>
              <a:rPr lang="en-US" baseline="0" dirty="0" smtClean="0"/>
              <a:t> are covering the genetics section of the course </a:t>
            </a:r>
          </a:p>
          <a:p>
            <a:r>
              <a:rPr lang="en-US" dirty="0" smtClean="0"/>
              <a:t>You have been exposed to central dogma</a:t>
            </a:r>
          </a:p>
        </p:txBody>
      </p:sp>
      <p:sp>
        <p:nvSpPr>
          <p:cNvPr id="4" name="Slide Number Placeholder 3"/>
          <p:cNvSpPr>
            <a:spLocks noGrp="1"/>
          </p:cNvSpPr>
          <p:nvPr>
            <p:ph type="sldNum" sz="quarter" idx="10"/>
          </p:nvPr>
        </p:nvSpPr>
        <p:spPr/>
        <p:txBody>
          <a:bodyPr/>
          <a:lstStyle/>
          <a:p>
            <a:fld id="{01F9BB00-6CBD-46C8-9567-FEBE5943FCEA}" type="slidenum">
              <a:rPr lang="en-US" smtClean="0"/>
              <a:t>2</a:t>
            </a:fld>
            <a:endParaRPr lang="en-US"/>
          </a:p>
        </p:txBody>
      </p:sp>
    </p:spTree>
    <p:extLst>
      <p:ext uri="{BB962C8B-B14F-4D97-AF65-F5344CB8AC3E}">
        <p14:creationId xmlns:p14="http://schemas.microsoft.com/office/powerpoint/2010/main" val="13494518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0AEAD4F-1420-4C18-B26F-1B548EE61B77}" type="datetimeFigureOut">
              <a:rPr lang="en-US" smtClean="0"/>
              <a:t>6/7/2013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CA41B9-939E-4488-ABC5-FBA59D9B1E62}" type="slidenum">
              <a:rPr lang="en-US" smtClean="0"/>
              <a:t>‹#›</a:t>
            </a:fld>
            <a:endParaRPr lang="en-US"/>
          </a:p>
        </p:txBody>
      </p:sp>
    </p:spTree>
    <p:extLst>
      <p:ext uri="{BB962C8B-B14F-4D97-AF65-F5344CB8AC3E}">
        <p14:creationId xmlns:p14="http://schemas.microsoft.com/office/powerpoint/2010/main" val="7409611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0AEAD4F-1420-4C18-B26F-1B548EE61B77}" type="datetimeFigureOut">
              <a:rPr lang="en-US" smtClean="0"/>
              <a:t>6/7/2013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CA41B9-939E-4488-ABC5-FBA59D9B1E62}" type="slidenum">
              <a:rPr lang="en-US" smtClean="0"/>
              <a:t>‹#›</a:t>
            </a:fld>
            <a:endParaRPr lang="en-US"/>
          </a:p>
        </p:txBody>
      </p:sp>
    </p:spTree>
    <p:extLst>
      <p:ext uri="{BB962C8B-B14F-4D97-AF65-F5344CB8AC3E}">
        <p14:creationId xmlns:p14="http://schemas.microsoft.com/office/powerpoint/2010/main" val="999190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0AEAD4F-1420-4C18-B26F-1B548EE61B77}" type="datetimeFigureOut">
              <a:rPr lang="en-US" smtClean="0"/>
              <a:t>6/7/2013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CA41B9-939E-4488-ABC5-FBA59D9B1E62}" type="slidenum">
              <a:rPr lang="en-US" smtClean="0"/>
              <a:t>‹#›</a:t>
            </a:fld>
            <a:endParaRPr lang="en-US"/>
          </a:p>
        </p:txBody>
      </p:sp>
    </p:spTree>
    <p:extLst>
      <p:ext uri="{BB962C8B-B14F-4D97-AF65-F5344CB8AC3E}">
        <p14:creationId xmlns:p14="http://schemas.microsoft.com/office/powerpoint/2010/main" val="4250101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0AEAD4F-1420-4C18-B26F-1B548EE61B77}" type="datetimeFigureOut">
              <a:rPr lang="en-US" smtClean="0"/>
              <a:t>6/7/2013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CA41B9-939E-4488-ABC5-FBA59D9B1E62}" type="slidenum">
              <a:rPr lang="en-US" smtClean="0"/>
              <a:t>‹#›</a:t>
            </a:fld>
            <a:endParaRPr lang="en-US"/>
          </a:p>
        </p:txBody>
      </p:sp>
    </p:spTree>
    <p:extLst>
      <p:ext uri="{BB962C8B-B14F-4D97-AF65-F5344CB8AC3E}">
        <p14:creationId xmlns:p14="http://schemas.microsoft.com/office/powerpoint/2010/main" val="39022635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0AEAD4F-1420-4C18-B26F-1B548EE61B77}" type="datetimeFigureOut">
              <a:rPr lang="en-US" smtClean="0"/>
              <a:t>6/7/2013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CA41B9-939E-4488-ABC5-FBA59D9B1E62}" type="slidenum">
              <a:rPr lang="en-US" smtClean="0"/>
              <a:t>‹#›</a:t>
            </a:fld>
            <a:endParaRPr lang="en-US"/>
          </a:p>
        </p:txBody>
      </p:sp>
    </p:spTree>
    <p:extLst>
      <p:ext uri="{BB962C8B-B14F-4D97-AF65-F5344CB8AC3E}">
        <p14:creationId xmlns:p14="http://schemas.microsoft.com/office/powerpoint/2010/main" val="25422981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0AEAD4F-1420-4C18-B26F-1B548EE61B77}" type="datetimeFigureOut">
              <a:rPr lang="en-US" smtClean="0"/>
              <a:t>6/7/2013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CA41B9-939E-4488-ABC5-FBA59D9B1E62}" type="slidenum">
              <a:rPr lang="en-US" smtClean="0"/>
              <a:t>‹#›</a:t>
            </a:fld>
            <a:endParaRPr lang="en-US"/>
          </a:p>
        </p:txBody>
      </p:sp>
    </p:spTree>
    <p:extLst>
      <p:ext uri="{BB962C8B-B14F-4D97-AF65-F5344CB8AC3E}">
        <p14:creationId xmlns:p14="http://schemas.microsoft.com/office/powerpoint/2010/main" val="19620168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0AEAD4F-1420-4C18-B26F-1B548EE61B77}" type="datetimeFigureOut">
              <a:rPr lang="en-US" smtClean="0"/>
              <a:t>6/7/2013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4CA41B9-939E-4488-ABC5-FBA59D9B1E62}" type="slidenum">
              <a:rPr lang="en-US" smtClean="0"/>
              <a:t>‹#›</a:t>
            </a:fld>
            <a:endParaRPr lang="en-US"/>
          </a:p>
        </p:txBody>
      </p:sp>
    </p:spTree>
    <p:extLst>
      <p:ext uri="{BB962C8B-B14F-4D97-AF65-F5344CB8AC3E}">
        <p14:creationId xmlns:p14="http://schemas.microsoft.com/office/powerpoint/2010/main" val="6946133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0AEAD4F-1420-4C18-B26F-1B548EE61B77}" type="datetimeFigureOut">
              <a:rPr lang="en-US" smtClean="0"/>
              <a:t>6/7/2013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4CA41B9-939E-4488-ABC5-FBA59D9B1E62}" type="slidenum">
              <a:rPr lang="en-US" smtClean="0"/>
              <a:t>‹#›</a:t>
            </a:fld>
            <a:endParaRPr lang="en-US"/>
          </a:p>
        </p:txBody>
      </p:sp>
    </p:spTree>
    <p:extLst>
      <p:ext uri="{BB962C8B-B14F-4D97-AF65-F5344CB8AC3E}">
        <p14:creationId xmlns:p14="http://schemas.microsoft.com/office/powerpoint/2010/main" val="30588220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AEAD4F-1420-4C18-B26F-1B548EE61B77}" type="datetimeFigureOut">
              <a:rPr lang="en-US" smtClean="0"/>
              <a:t>6/7/2013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4CA41B9-939E-4488-ABC5-FBA59D9B1E62}" type="slidenum">
              <a:rPr lang="en-US" smtClean="0"/>
              <a:t>‹#›</a:t>
            </a:fld>
            <a:endParaRPr lang="en-US"/>
          </a:p>
        </p:txBody>
      </p:sp>
    </p:spTree>
    <p:extLst>
      <p:ext uri="{BB962C8B-B14F-4D97-AF65-F5344CB8AC3E}">
        <p14:creationId xmlns:p14="http://schemas.microsoft.com/office/powerpoint/2010/main" val="17911355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0AEAD4F-1420-4C18-B26F-1B548EE61B77}" type="datetimeFigureOut">
              <a:rPr lang="en-US" smtClean="0"/>
              <a:t>6/7/2013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CA41B9-939E-4488-ABC5-FBA59D9B1E62}" type="slidenum">
              <a:rPr lang="en-US" smtClean="0"/>
              <a:t>‹#›</a:t>
            </a:fld>
            <a:endParaRPr lang="en-US"/>
          </a:p>
        </p:txBody>
      </p:sp>
    </p:spTree>
    <p:extLst>
      <p:ext uri="{BB962C8B-B14F-4D97-AF65-F5344CB8AC3E}">
        <p14:creationId xmlns:p14="http://schemas.microsoft.com/office/powerpoint/2010/main" val="34649051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0AEAD4F-1420-4C18-B26F-1B548EE61B77}" type="datetimeFigureOut">
              <a:rPr lang="en-US" smtClean="0"/>
              <a:t>6/7/2013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CA41B9-939E-4488-ABC5-FBA59D9B1E62}" type="slidenum">
              <a:rPr lang="en-US" smtClean="0"/>
              <a:t>‹#›</a:t>
            </a:fld>
            <a:endParaRPr lang="en-US"/>
          </a:p>
        </p:txBody>
      </p:sp>
    </p:spTree>
    <p:extLst>
      <p:ext uri="{BB962C8B-B14F-4D97-AF65-F5344CB8AC3E}">
        <p14:creationId xmlns:p14="http://schemas.microsoft.com/office/powerpoint/2010/main" val="24265651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AEAD4F-1420-4C18-B26F-1B548EE61B77}" type="datetimeFigureOut">
              <a:rPr lang="en-US" smtClean="0"/>
              <a:t>6/7/2013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CA41B9-939E-4488-ABC5-FBA59D9B1E62}" type="slidenum">
              <a:rPr lang="en-US" smtClean="0"/>
              <a:t>‹#›</a:t>
            </a:fld>
            <a:endParaRPr lang="en-US"/>
          </a:p>
        </p:txBody>
      </p:sp>
    </p:spTree>
    <p:extLst>
      <p:ext uri="{BB962C8B-B14F-4D97-AF65-F5344CB8AC3E}">
        <p14:creationId xmlns:p14="http://schemas.microsoft.com/office/powerpoint/2010/main" val="4482796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hyperlink" Target="http://www.google.com/url?sa=i&amp;rct=j&amp;q=&amp;esrc=s&amp;frm=1&amp;source=images&amp;cd=&amp;cad=rja&amp;docid=TN1Lj6gbFPq6sM&amp;tbnid=-mCjz-clxwF4iM:&amp;ved=0CAUQjRw&amp;url=http://www.quietbreezepiedmontesefarm.com/about-piedmontese/piedmontese-facts/&amp;ei=KvCvUamVE_Wq4APt3IDwDg&amp;psig=AFQjCNHnvJAllzjSBphkb22NnP9bCiTuJA&amp;ust=1370570900285921" TargetMode="Externa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jpeg"/></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969595" y="690801"/>
            <a:ext cx="3022005" cy="4739759"/>
          </a:xfrm>
          <a:prstGeom prst="rect">
            <a:avLst/>
          </a:prstGeom>
          <a:noFill/>
        </p:spPr>
        <p:txBody>
          <a:bodyPr wrap="square" rtlCol="0">
            <a:spAutoFit/>
          </a:bodyPr>
          <a:lstStyle/>
          <a:p>
            <a:pPr algn="ctr"/>
            <a:endParaRPr lang="en-US" b="1" dirty="0" smtClean="0">
              <a:solidFill>
                <a:schemeClr val="tx2"/>
              </a:solidFill>
            </a:endParaRPr>
          </a:p>
          <a:p>
            <a:pPr algn="ctr"/>
            <a:endParaRPr lang="en-US" sz="2400" b="1" dirty="0">
              <a:solidFill>
                <a:schemeClr val="tx2">
                  <a:lumMod val="50000"/>
                </a:schemeClr>
              </a:solidFill>
            </a:endParaRPr>
          </a:p>
          <a:p>
            <a:pPr algn="ctr"/>
            <a:r>
              <a:rPr lang="en-US" sz="2400" b="1" dirty="0" smtClean="0">
                <a:solidFill>
                  <a:schemeClr val="tx2">
                    <a:lumMod val="50000"/>
                  </a:schemeClr>
                </a:solidFill>
              </a:rPr>
              <a:t>Students </a:t>
            </a:r>
            <a:r>
              <a:rPr lang="en-US" sz="2400" b="1" dirty="0">
                <a:solidFill>
                  <a:schemeClr val="tx2">
                    <a:lumMod val="50000"/>
                  </a:schemeClr>
                </a:solidFill>
              </a:rPr>
              <a:t>Constructing Their Own Knowledge to Understand </a:t>
            </a:r>
            <a:r>
              <a:rPr lang="en-US" sz="4400" b="1" dirty="0">
                <a:solidFill>
                  <a:srgbClr val="C00000"/>
                </a:solidFill>
              </a:rPr>
              <a:t>Mutation</a:t>
            </a:r>
            <a:endParaRPr lang="en-US" sz="4400" b="1" i="1" dirty="0">
              <a:solidFill>
                <a:srgbClr val="C00000"/>
              </a:solidFill>
            </a:endParaRPr>
          </a:p>
          <a:p>
            <a:pPr algn="ctr"/>
            <a:endParaRPr lang="en-US" b="1" dirty="0">
              <a:solidFill>
                <a:schemeClr val="tx2">
                  <a:lumMod val="50000"/>
                </a:schemeClr>
              </a:solidFill>
            </a:endParaRPr>
          </a:p>
          <a:p>
            <a:pPr algn="ctr"/>
            <a:endParaRPr lang="en-US" b="1" dirty="0" smtClean="0">
              <a:solidFill>
                <a:schemeClr val="tx2">
                  <a:lumMod val="50000"/>
                </a:schemeClr>
              </a:solidFill>
            </a:endParaRPr>
          </a:p>
          <a:p>
            <a:pPr algn="ctr"/>
            <a:r>
              <a:rPr lang="en-US" b="1" dirty="0" smtClean="0">
                <a:solidFill>
                  <a:schemeClr val="tx2">
                    <a:lumMod val="50000"/>
                  </a:schemeClr>
                </a:solidFill>
              </a:rPr>
              <a:t>Lauren Schultz, </a:t>
            </a:r>
            <a:r>
              <a:rPr lang="en-US" b="1" dirty="0" err="1" smtClean="0">
                <a:solidFill>
                  <a:schemeClr val="tx2">
                    <a:lumMod val="50000"/>
                  </a:schemeClr>
                </a:solidFill>
              </a:rPr>
              <a:t>Trista</a:t>
            </a:r>
            <a:r>
              <a:rPr lang="en-US" b="1" dirty="0" smtClean="0">
                <a:solidFill>
                  <a:schemeClr val="tx2">
                    <a:lumMod val="50000"/>
                  </a:schemeClr>
                </a:solidFill>
              </a:rPr>
              <a:t> </a:t>
            </a:r>
            <a:r>
              <a:rPr lang="en-US" b="1" dirty="0" err="1" smtClean="0">
                <a:solidFill>
                  <a:schemeClr val="tx2">
                    <a:lumMod val="50000"/>
                  </a:schemeClr>
                </a:solidFill>
              </a:rPr>
              <a:t>Strauch</a:t>
            </a:r>
            <a:r>
              <a:rPr lang="en-US" b="1" dirty="0" smtClean="0">
                <a:solidFill>
                  <a:schemeClr val="tx2">
                    <a:lumMod val="50000"/>
                  </a:schemeClr>
                </a:solidFill>
              </a:rPr>
              <a:t>, </a:t>
            </a:r>
            <a:r>
              <a:rPr lang="en-US" b="1" dirty="0" err="1" smtClean="0">
                <a:solidFill>
                  <a:schemeClr val="tx2">
                    <a:lumMod val="50000"/>
                  </a:schemeClr>
                </a:solidFill>
              </a:rPr>
              <a:t>Tasia</a:t>
            </a:r>
            <a:r>
              <a:rPr lang="en-US" b="1" dirty="0" smtClean="0">
                <a:solidFill>
                  <a:schemeClr val="tx2">
                    <a:lumMod val="50000"/>
                  </a:schemeClr>
                </a:solidFill>
              </a:rPr>
              <a:t> Taxis, </a:t>
            </a:r>
            <a:r>
              <a:rPr lang="en-US" b="1" dirty="0">
                <a:solidFill>
                  <a:schemeClr val="tx2">
                    <a:lumMod val="50000"/>
                  </a:schemeClr>
                </a:solidFill>
              </a:rPr>
              <a:t>Lindsey </a:t>
            </a:r>
            <a:r>
              <a:rPr lang="en-US" b="1" dirty="0" smtClean="0">
                <a:solidFill>
                  <a:schemeClr val="tx2">
                    <a:lumMod val="50000"/>
                  </a:schemeClr>
                </a:solidFill>
              </a:rPr>
              <a:t>Veautour </a:t>
            </a:r>
          </a:p>
          <a:p>
            <a:pPr algn="ctr"/>
            <a:endParaRPr lang="en-US" b="1" i="1" dirty="0">
              <a:solidFill>
                <a:schemeClr val="tx2">
                  <a:lumMod val="50000"/>
                </a:schemeClr>
              </a:solidFill>
            </a:endParaRPr>
          </a:p>
          <a:p>
            <a:pPr algn="ctr"/>
            <a:r>
              <a:rPr lang="en-US" b="1" i="1" dirty="0" smtClean="0">
                <a:solidFill>
                  <a:schemeClr val="tx2">
                    <a:lumMod val="50000"/>
                  </a:schemeClr>
                </a:solidFill>
              </a:rPr>
              <a:t>Facilitator: John Merrill</a:t>
            </a:r>
          </a:p>
          <a:p>
            <a:pPr algn="ctr"/>
            <a:endParaRPr lang="en-US" b="1" i="1" dirty="0">
              <a:solidFill>
                <a:schemeClr val="tx2"/>
              </a:solidFill>
            </a:endParaRPr>
          </a:p>
          <a:p>
            <a:endParaRPr lang="en-US" b="1" dirty="0"/>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6923"/>
          <a:stretch/>
        </p:blipFill>
        <p:spPr bwMode="auto">
          <a:xfrm>
            <a:off x="32657" y="838200"/>
            <a:ext cx="5740995" cy="4767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551424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71600"/>
            <a:ext cx="9144000" cy="327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024633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457201"/>
            <a:ext cx="7772400" cy="838200"/>
          </a:xfrm>
        </p:spPr>
        <p:txBody>
          <a:bodyPr/>
          <a:lstStyle/>
          <a:p>
            <a:r>
              <a:rPr lang="en-US" b="1" dirty="0" smtClean="0"/>
              <a:t>Vote</a:t>
            </a:r>
            <a:endParaRPr lang="en-US" b="1" dirty="0"/>
          </a:p>
        </p:txBody>
      </p:sp>
      <p:sp>
        <p:nvSpPr>
          <p:cNvPr id="3" name="Subtitle 2"/>
          <p:cNvSpPr>
            <a:spLocks noGrp="1"/>
          </p:cNvSpPr>
          <p:nvPr>
            <p:ph type="subTitle" idx="1"/>
          </p:nvPr>
        </p:nvSpPr>
        <p:spPr>
          <a:xfrm>
            <a:off x="457200" y="1828800"/>
            <a:ext cx="8001000" cy="3886200"/>
          </a:xfrm>
        </p:spPr>
        <p:txBody>
          <a:bodyPr>
            <a:normAutofit/>
          </a:bodyPr>
          <a:lstStyle/>
          <a:p>
            <a:pPr algn="l"/>
            <a:r>
              <a:rPr lang="en-US" sz="5400" b="1" dirty="0" smtClean="0">
                <a:solidFill>
                  <a:schemeClr val="tx1"/>
                </a:solidFill>
              </a:rPr>
              <a:t>Positive Mutation            </a:t>
            </a:r>
            <a:r>
              <a:rPr lang="en-US" sz="5400" b="1" dirty="0" smtClean="0">
                <a:solidFill>
                  <a:srgbClr val="C00000"/>
                </a:solidFill>
              </a:rPr>
              <a:t>A</a:t>
            </a:r>
          </a:p>
          <a:p>
            <a:pPr algn="l"/>
            <a:endParaRPr lang="en-US" sz="5400" b="1" dirty="0">
              <a:solidFill>
                <a:schemeClr val="tx1"/>
              </a:solidFill>
            </a:endParaRPr>
          </a:p>
          <a:p>
            <a:pPr algn="l"/>
            <a:r>
              <a:rPr lang="en-US" sz="5400" b="1" dirty="0" smtClean="0">
                <a:solidFill>
                  <a:schemeClr val="tx1"/>
                </a:solidFill>
              </a:rPr>
              <a:t>Negative Mutation		   </a:t>
            </a:r>
            <a:r>
              <a:rPr lang="en-US" sz="5400" b="1" dirty="0" smtClean="0">
                <a:solidFill>
                  <a:srgbClr val="C00000"/>
                </a:solidFill>
              </a:rPr>
              <a:t>B</a:t>
            </a:r>
            <a:endParaRPr lang="en-US" sz="5400" b="1" dirty="0">
              <a:solidFill>
                <a:srgbClr val="C00000"/>
              </a:solidFill>
            </a:endParaRPr>
          </a:p>
        </p:txBody>
      </p:sp>
    </p:spTree>
    <p:extLst>
      <p:ext uri="{BB962C8B-B14F-4D97-AF65-F5344CB8AC3E}">
        <p14:creationId xmlns:p14="http://schemas.microsoft.com/office/powerpoint/2010/main" val="68814249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lstStyle/>
          <a:p>
            <a:pPr marL="0" indent="0" algn="ctr">
              <a:buNone/>
            </a:pPr>
            <a:endParaRPr lang="en-US" b="1" dirty="0" smtClean="0"/>
          </a:p>
          <a:p>
            <a:pPr marL="0" indent="0" algn="ctr">
              <a:buNone/>
            </a:pPr>
            <a:r>
              <a:rPr lang="en-US" sz="6600" b="1" dirty="0" smtClean="0"/>
              <a:t>Defend your vote to your neighbor</a:t>
            </a:r>
            <a:endParaRPr lang="en-US" sz="6600" b="1" dirty="0"/>
          </a:p>
        </p:txBody>
      </p:sp>
    </p:spTree>
    <p:extLst>
      <p:ext uri="{BB962C8B-B14F-4D97-AF65-F5344CB8AC3E}">
        <p14:creationId xmlns:p14="http://schemas.microsoft.com/office/powerpoint/2010/main" val="215817846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457201"/>
            <a:ext cx="7772400" cy="838200"/>
          </a:xfrm>
        </p:spPr>
        <p:txBody>
          <a:bodyPr/>
          <a:lstStyle/>
          <a:p>
            <a:r>
              <a:rPr lang="en-US" b="1" dirty="0" smtClean="0"/>
              <a:t>Revote</a:t>
            </a:r>
            <a:endParaRPr lang="en-US" b="1" dirty="0"/>
          </a:p>
        </p:txBody>
      </p:sp>
      <p:sp>
        <p:nvSpPr>
          <p:cNvPr id="3" name="Subtitle 2"/>
          <p:cNvSpPr>
            <a:spLocks noGrp="1"/>
          </p:cNvSpPr>
          <p:nvPr>
            <p:ph type="subTitle" idx="1"/>
          </p:nvPr>
        </p:nvSpPr>
        <p:spPr>
          <a:xfrm>
            <a:off x="457200" y="1828800"/>
            <a:ext cx="8001000" cy="3886200"/>
          </a:xfrm>
        </p:spPr>
        <p:txBody>
          <a:bodyPr>
            <a:normAutofit/>
          </a:bodyPr>
          <a:lstStyle/>
          <a:p>
            <a:pPr algn="l"/>
            <a:r>
              <a:rPr lang="en-US" sz="5400" b="1" dirty="0" smtClean="0">
                <a:solidFill>
                  <a:schemeClr val="tx1"/>
                </a:solidFill>
              </a:rPr>
              <a:t>Positive Mutation            </a:t>
            </a:r>
            <a:r>
              <a:rPr lang="en-US" sz="5400" b="1" dirty="0" smtClean="0">
                <a:solidFill>
                  <a:srgbClr val="C00000"/>
                </a:solidFill>
              </a:rPr>
              <a:t>A</a:t>
            </a:r>
          </a:p>
          <a:p>
            <a:pPr algn="l"/>
            <a:endParaRPr lang="en-US" sz="5400" b="1" dirty="0">
              <a:solidFill>
                <a:schemeClr val="tx1"/>
              </a:solidFill>
            </a:endParaRPr>
          </a:p>
          <a:p>
            <a:pPr algn="l"/>
            <a:r>
              <a:rPr lang="en-US" sz="5400" b="1" dirty="0" smtClean="0">
                <a:solidFill>
                  <a:schemeClr val="tx1"/>
                </a:solidFill>
              </a:rPr>
              <a:t>Negative Mutation		   </a:t>
            </a:r>
            <a:r>
              <a:rPr lang="en-US" sz="5400" b="1" dirty="0" smtClean="0">
                <a:solidFill>
                  <a:srgbClr val="C00000"/>
                </a:solidFill>
              </a:rPr>
              <a:t>B</a:t>
            </a:r>
            <a:endParaRPr lang="en-US" sz="5400" b="1" dirty="0">
              <a:solidFill>
                <a:srgbClr val="C00000"/>
              </a:solidFill>
            </a:endParaRPr>
          </a:p>
        </p:txBody>
      </p:sp>
    </p:spTree>
    <p:extLst>
      <p:ext uri="{BB962C8B-B14F-4D97-AF65-F5344CB8AC3E}">
        <p14:creationId xmlns:p14="http://schemas.microsoft.com/office/powerpoint/2010/main" val="34821646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9635" y="4648200"/>
            <a:ext cx="5676900" cy="202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descr="http://www.quietbreezepiedmontesefarm.com/wp-content/uploads/2009/12/piedmontese-pic-300x194.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10200" y="843643"/>
            <a:ext cx="3543300" cy="229133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200" y="885825"/>
            <a:ext cx="3373244" cy="2514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36370" y="2438400"/>
            <a:ext cx="3483429" cy="2438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8"/>
          <p:cNvSpPr txBox="1"/>
          <p:nvPr/>
        </p:nvSpPr>
        <p:spPr>
          <a:xfrm>
            <a:off x="540834" y="457200"/>
            <a:ext cx="1828800" cy="38100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smtClean="0"/>
              <a:t>Holstein</a:t>
            </a:r>
            <a:endParaRPr lang="en-US" b="1" dirty="0"/>
          </a:p>
        </p:txBody>
      </p:sp>
      <p:sp>
        <p:nvSpPr>
          <p:cNvPr id="9" name="TextBox 8"/>
          <p:cNvSpPr txBox="1"/>
          <p:nvPr/>
        </p:nvSpPr>
        <p:spPr>
          <a:xfrm>
            <a:off x="6477000" y="468868"/>
            <a:ext cx="1828800"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err="1" smtClean="0"/>
              <a:t>Piedmontese</a:t>
            </a:r>
            <a:endParaRPr lang="en-US" b="1" dirty="0"/>
          </a:p>
        </p:txBody>
      </p:sp>
      <p:sp>
        <p:nvSpPr>
          <p:cNvPr id="10" name="TextBox 8"/>
          <p:cNvSpPr txBox="1"/>
          <p:nvPr/>
        </p:nvSpPr>
        <p:spPr>
          <a:xfrm>
            <a:off x="3449444" y="2057400"/>
            <a:ext cx="1828800" cy="38100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smtClean="0"/>
              <a:t>Belgian Blue</a:t>
            </a:r>
            <a:endParaRPr lang="en-US" b="1" dirty="0"/>
          </a:p>
        </p:txBody>
      </p:sp>
    </p:spTree>
    <p:extLst>
      <p:ext uri="{BB962C8B-B14F-4D97-AF65-F5344CB8AC3E}">
        <p14:creationId xmlns:p14="http://schemas.microsoft.com/office/powerpoint/2010/main" val="8881669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46652" y="1143000"/>
            <a:ext cx="8077200" cy="1692771"/>
          </a:xfrm>
          <a:prstGeom prst="rect">
            <a:avLst/>
          </a:prstGeom>
        </p:spPr>
        <p:txBody>
          <a:bodyPr wrap="square">
            <a:spAutoFit/>
          </a:bodyPr>
          <a:lstStyle/>
          <a:p>
            <a:r>
              <a:rPr lang="en-US" sz="3200" b="1" u="sng" dirty="0"/>
              <a:t>Teaching Challenge</a:t>
            </a:r>
            <a:endParaRPr lang="en-US" sz="3200" dirty="0"/>
          </a:p>
          <a:p>
            <a:r>
              <a:rPr lang="en-US" sz="2400" b="1" dirty="0"/>
              <a:t>Students memorize a definition of mutation as a </a:t>
            </a:r>
            <a:r>
              <a:rPr lang="en-US" sz="2400" b="1" dirty="0" smtClean="0"/>
              <a:t>“change </a:t>
            </a:r>
            <a:r>
              <a:rPr lang="en-US" sz="2400" b="1" dirty="0"/>
              <a:t>in the genetic material,” but hold onto misconceptions that are at odds with this definition. </a:t>
            </a:r>
            <a:endParaRPr lang="en-US" sz="2400" b="1" dirty="0" smtClean="0"/>
          </a:p>
        </p:txBody>
      </p:sp>
      <p:sp>
        <p:nvSpPr>
          <p:cNvPr id="6" name="Title 1"/>
          <p:cNvSpPr>
            <a:spLocks noGrp="1"/>
          </p:cNvSpPr>
          <p:nvPr>
            <p:ph type="title"/>
          </p:nvPr>
        </p:nvSpPr>
        <p:spPr>
          <a:xfrm>
            <a:off x="533400" y="152400"/>
            <a:ext cx="8229600" cy="1143000"/>
          </a:xfrm>
        </p:spPr>
        <p:txBody>
          <a:bodyPr>
            <a:normAutofit/>
          </a:bodyPr>
          <a:lstStyle/>
          <a:p>
            <a:r>
              <a:rPr lang="en-US" sz="3600" b="1" dirty="0" smtClean="0">
                <a:solidFill>
                  <a:srgbClr val="C00000"/>
                </a:solidFill>
              </a:rPr>
              <a:t>Teachable Unit Framework</a:t>
            </a:r>
            <a:endParaRPr lang="en-US" sz="3600" b="1" dirty="0">
              <a:solidFill>
                <a:srgbClr val="C00000"/>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2845710"/>
            <a:ext cx="5119098" cy="3498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69022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3400" y="1219200"/>
            <a:ext cx="8077200" cy="5016758"/>
          </a:xfrm>
          <a:prstGeom prst="rect">
            <a:avLst/>
          </a:prstGeom>
        </p:spPr>
        <p:txBody>
          <a:bodyPr wrap="square">
            <a:spAutoFit/>
          </a:bodyPr>
          <a:lstStyle/>
          <a:p>
            <a:r>
              <a:rPr lang="en-US" sz="3200" b="1" u="sng" dirty="0" smtClean="0"/>
              <a:t>Learning Objectives</a:t>
            </a:r>
            <a:endParaRPr lang="en-US" sz="3200" dirty="0"/>
          </a:p>
          <a:p>
            <a:pPr marL="342900" lvl="0" indent="-342900">
              <a:buFont typeface="Wingdings" pitchFamily="2" charset="2"/>
              <a:buChar char="§"/>
            </a:pPr>
            <a:r>
              <a:rPr lang="en-US" sz="2400" dirty="0"/>
              <a:t>Students will formulate a working definition of a mutation and use it assess whether </a:t>
            </a:r>
            <a:r>
              <a:rPr lang="en-US" sz="2400" dirty="0" smtClean="0"/>
              <a:t>a </a:t>
            </a:r>
            <a:r>
              <a:rPr lang="en-US" sz="2400" dirty="0"/>
              <a:t>mutation has occurred</a:t>
            </a:r>
            <a:r>
              <a:rPr lang="en-US" sz="2400" dirty="0" smtClean="0"/>
              <a:t>.</a:t>
            </a:r>
          </a:p>
          <a:p>
            <a:pPr lvl="0"/>
            <a:r>
              <a:rPr lang="en-US" sz="2400" b="1" i="1" dirty="0">
                <a:solidFill>
                  <a:srgbClr val="C00000"/>
                </a:solidFill>
              </a:rPr>
              <a:t> </a:t>
            </a:r>
            <a:r>
              <a:rPr lang="en-US" sz="2400" b="1" i="1" dirty="0" smtClean="0">
                <a:solidFill>
                  <a:srgbClr val="C00000"/>
                </a:solidFill>
              </a:rPr>
              <a:t>    Tidbit One- 30 second paper, Guided-Inquiry Clicker Qs</a:t>
            </a:r>
            <a:endParaRPr lang="en-US" sz="2400" b="1" i="1" dirty="0">
              <a:solidFill>
                <a:srgbClr val="C00000"/>
              </a:solidFill>
            </a:endParaRPr>
          </a:p>
          <a:p>
            <a:pPr marL="342900" lvl="0" indent="-342900">
              <a:buFont typeface="Wingdings" pitchFamily="2" charset="2"/>
              <a:buChar char="§"/>
            </a:pPr>
            <a:r>
              <a:rPr lang="en-US" sz="2400" dirty="0"/>
              <a:t>Given various scenarios, students will be able to evaluate whether </a:t>
            </a:r>
            <a:r>
              <a:rPr lang="en-US" sz="2400" dirty="0" smtClean="0"/>
              <a:t>a </a:t>
            </a:r>
            <a:r>
              <a:rPr lang="en-US" sz="2400" dirty="0"/>
              <a:t>mutation will lead to a phenotypic variation. </a:t>
            </a:r>
            <a:endParaRPr lang="en-US" sz="2400" dirty="0" smtClean="0"/>
          </a:p>
          <a:p>
            <a:r>
              <a:rPr lang="en-US" sz="2400" b="1" i="1" dirty="0" smtClean="0">
                <a:solidFill>
                  <a:srgbClr val="C00000"/>
                </a:solidFill>
              </a:rPr>
              <a:t>      Tidbit Two- Double-Muscle Cattle Scenario</a:t>
            </a:r>
          </a:p>
          <a:p>
            <a:endParaRPr lang="en-US" sz="2400" dirty="0"/>
          </a:p>
          <a:p>
            <a:pPr marL="342900" lvl="0" indent="-342900">
              <a:buFont typeface="Wingdings" pitchFamily="2" charset="2"/>
              <a:buChar char="§"/>
            </a:pPr>
            <a:r>
              <a:rPr lang="en-US" sz="2400" dirty="0"/>
              <a:t>Students will be able to predict how a given mutation would change an individual’s fitness in a specific environment</a:t>
            </a:r>
            <a:r>
              <a:rPr lang="en-US" sz="2400" dirty="0" smtClean="0"/>
              <a:t>.</a:t>
            </a:r>
          </a:p>
          <a:p>
            <a:pPr lvl="0"/>
            <a:endParaRPr lang="en-US" sz="2400" dirty="0"/>
          </a:p>
          <a:p>
            <a:pPr marL="342900" lvl="0" indent="-342900">
              <a:buFont typeface="Wingdings" pitchFamily="2" charset="2"/>
              <a:buChar char="§"/>
            </a:pPr>
            <a:r>
              <a:rPr lang="en-US" sz="2400" dirty="0"/>
              <a:t>Students will be able to show that mutations comprise the basis of genetic variability in a population.</a:t>
            </a:r>
          </a:p>
        </p:txBody>
      </p:sp>
      <p:sp>
        <p:nvSpPr>
          <p:cNvPr id="6" name="Title 1"/>
          <p:cNvSpPr>
            <a:spLocks noGrp="1"/>
          </p:cNvSpPr>
          <p:nvPr>
            <p:ph type="title"/>
          </p:nvPr>
        </p:nvSpPr>
        <p:spPr>
          <a:xfrm>
            <a:off x="533400" y="76200"/>
            <a:ext cx="8229600" cy="1143000"/>
          </a:xfrm>
        </p:spPr>
        <p:txBody>
          <a:bodyPr/>
          <a:lstStyle/>
          <a:p>
            <a:r>
              <a:rPr lang="en-US" b="1" dirty="0" smtClean="0">
                <a:solidFill>
                  <a:srgbClr val="C00000"/>
                </a:solidFill>
              </a:rPr>
              <a:t>Teachable Unit Framework</a:t>
            </a:r>
            <a:endParaRPr lang="en-US" b="1" dirty="0">
              <a:solidFill>
                <a:srgbClr val="C00000"/>
              </a:solidFill>
            </a:endParaRPr>
          </a:p>
        </p:txBody>
      </p:sp>
    </p:spTree>
    <p:extLst>
      <p:ext uri="{BB962C8B-B14F-4D97-AF65-F5344CB8AC3E}">
        <p14:creationId xmlns:p14="http://schemas.microsoft.com/office/powerpoint/2010/main" val="360783377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3400" y="1219200"/>
            <a:ext cx="8077200" cy="1446550"/>
          </a:xfrm>
          <a:prstGeom prst="rect">
            <a:avLst/>
          </a:prstGeom>
        </p:spPr>
        <p:txBody>
          <a:bodyPr wrap="square">
            <a:spAutoFit/>
          </a:bodyPr>
          <a:lstStyle/>
          <a:p>
            <a:r>
              <a:rPr lang="en-US" sz="3200" b="1" dirty="0" smtClean="0"/>
              <a:t>Sickle-Cell </a:t>
            </a:r>
            <a:r>
              <a:rPr lang="en-US" sz="3200" b="1" dirty="0"/>
              <a:t>Case Study- Mutations can affect an organism’s fitness based on environment. </a:t>
            </a:r>
          </a:p>
          <a:p>
            <a:pPr marL="342900" lvl="0" indent="-342900">
              <a:buFont typeface="Wingdings" pitchFamily="2" charset="2"/>
              <a:buChar char="§"/>
            </a:pPr>
            <a:endParaRPr lang="en-US" sz="2400" dirty="0"/>
          </a:p>
        </p:txBody>
      </p:sp>
      <p:sp>
        <p:nvSpPr>
          <p:cNvPr id="6" name="Title 1"/>
          <p:cNvSpPr>
            <a:spLocks noGrp="1"/>
          </p:cNvSpPr>
          <p:nvPr>
            <p:ph type="title"/>
          </p:nvPr>
        </p:nvSpPr>
        <p:spPr>
          <a:xfrm>
            <a:off x="533400" y="76200"/>
            <a:ext cx="8229600" cy="1143000"/>
          </a:xfrm>
        </p:spPr>
        <p:txBody>
          <a:bodyPr/>
          <a:lstStyle/>
          <a:p>
            <a:r>
              <a:rPr lang="en-US" b="1" dirty="0" smtClean="0">
                <a:solidFill>
                  <a:srgbClr val="C00000"/>
                </a:solidFill>
              </a:rPr>
              <a:t>Tidbit #3</a:t>
            </a:r>
            <a:endParaRPr lang="en-US" b="1" dirty="0">
              <a:solidFill>
                <a:srgbClr val="C00000"/>
              </a:solidFill>
            </a:endParaRPr>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1633" y="2438400"/>
            <a:ext cx="5411167" cy="402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9672118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228600" y="1143000"/>
            <a:ext cx="8534400" cy="5105400"/>
          </a:xfrm>
          <a:prstGeom prst="rect">
            <a:avLst/>
          </a:prstGeom>
        </p:spPr>
        <p:txBody>
          <a:bodyPr vert="horz" lIns="91440" tIns="45720" rIns="91440" bIns="45720" rtlCol="0">
            <a:normAutofit fontScale="70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4000" b="1" dirty="0" smtClean="0"/>
              <a:t>A mutation occurs such that there is a single amino acid change in the resultant protein.  If an individual has two copies of this mutated gene, an illness occurs that can lead to </a:t>
            </a:r>
            <a:r>
              <a:rPr lang="en-US" sz="4000" b="1" u="sng" dirty="0" smtClean="0"/>
              <a:t>frequent infections</a:t>
            </a:r>
            <a:r>
              <a:rPr lang="en-US" sz="4000" b="1" dirty="0" smtClean="0"/>
              <a:t> and </a:t>
            </a:r>
            <a:r>
              <a:rPr lang="en-US" sz="4000" b="1" u="sng" dirty="0" smtClean="0"/>
              <a:t>shortened lifespan</a:t>
            </a:r>
            <a:r>
              <a:rPr lang="en-US" sz="4000" b="1" dirty="0" smtClean="0"/>
              <a:t>.  </a:t>
            </a:r>
          </a:p>
          <a:p>
            <a:endParaRPr lang="en-US" sz="4000" b="1" dirty="0" smtClean="0"/>
          </a:p>
          <a:p>
            <a:r>
              <a:rPr lang="en-US" sz="4000" b="1" dirty="0" smtClean="0"/>
              <a:t>Individuals with a single copy of this variant have 60% </a:t>
            </a:r>
            <a:r>
              <a:rPr lang="en-US" sz="4000" b="1" u="sng" dirty="0" smtClean="0"/>
              <a:t>protection</a:t>
            </a:r>
            <a:r>
              <a:rPr lang="en-US" sz="4000" b="1" dirty="0" smtClean="0"/>
              <a:t> against mortality from an </a:t>
            </a:r>
            <a:r>
              <a:rPr lang="en-US" sz="4000" b="1" u="sng" dirty="0" smtClean="0"/>
              <a:t>endemic disease</a:t>
            </a:r>
            <a:r>
              <a:rPr lang="en-US" sz="4000" b="1" dirty="0" smtClean="0"/>
              <a:t>.  </a:t>
            </a:r>
          </a:p>
          <a:p>
            <a:pPr marL="0" indent="0">
              <a:buNone/>
            </a:pPr>
            <a:endParaRPr lang="en-US" sz="5400" b="1" dirty="0">
              <a:solidFill>
                <a:srgbClr val="FF0000"/>
              </a:solidFill>
            </a:endParaRPr>
          </a:p>
          <a:p>
            <a:pPr marL="0" indent="0">
              <a:buNone/>
            </a:pPr>
            <a:r>
              <a:rPr lang="en-US" sz="5400" b="1" dirty="0" smtClean="0">
                <a:solidFill>
                  <a:srgbClr val="C00000"/>
                </a:solidFill>
              </a:rPr>
              <a:t>Would you expect this gene variant to persist in the population?</a:t>
            </a:r>
          </a:p>
          <a:p>
            <a:endParaRPr lang="en-US" sz="5400" b="1" dirty="0">
              <a:solidFill>
                <a:srgbClr val="00B0F0"/>
              </a:solidFill>
            </a:endParaRPr>
          </a:p>
        </p:txBody>
      </p:sp>
      <p:sp>
        <p:nvSpPr>
          <p:cNvPr id="5" name="Title 1"/>
          <p:cNvSpPr>
            <a:spLocks noGrp="1"/>
          </p:cNvSpPr>
          <p:nvPr>
            <p:ph type="title"/>
          </p:nvPr>
        </p:nvSpPr>
        <p:spPr>
          <a:xfrm>
            <a:off x="533400" y="76200"/>
            <a:ext cx="8229600" cy="1143000"/>
          </a:xfrm>
        </p:spPr>
        <p:txBody>
          <a:bodyPr/>
          <a:lstStyle/>
          <a:p>
            <a:r>
              <a:rPr lang="en-US" b="1" dirty="0" smtClean="0">
                <a:solidFill>
                  <a:srgbClr val="C00000"/>
                </a:solidFill>
              </a:rPr>
              <a:t>Tidbit #3</a:t>
            </a:r>
            <a:endParaRPr lang="en-US" b="1" dirty="0">
              <a:solidFill>
                <a:srgbClr val="C00000"/>
              </a:solidFill>
            </a:endParaRPr>
          </a:p>
        </p:txBody>
      </p:sp>
    </p:spTree>
    <p:extLst>
      <p:ext uri="{BB962C8B-B14F-4D97-AF65-F5344CB8AC3E}">
        <p14:creationId xmlns:p14="http://schemas.microsoft.com/office/powerpoint/2010/main" val="10149321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3400" y="1219200"/>
            <a:ext cx="8077200" cy="1077218"/>
          </a:xfrm>
          <a:prstGeom prst="rect">
            <a:avLst/>
          </a:prstGeom>
        </p:spPr>
        <p:txBody>
          <a:bodyPr wrap="square">
            <a:spAutoFit/>
          </a:bodyPr>
          <a:lstStyle/>
          <a:p>
            <a:r>
              <a:rPr lang="en-US" sz="3200" b="1" dirty="0"/>
              <a:t>Coat Color Variation Scenario- Mutations comprise the basis of genetic variability. </a:t>
            </a:r>
          </a:p>
        </p:txBody>
      </p:sp>
      <p:sp>
        <p:nvSpPr>
          <p:cNvPr id="6" name="Title 1"/>
          <p:cNvSpPr>
            <a:spLocks noGrp="1"/>
          </p:cNvSpPr>
          <p:nvPr>
            <p:ph type="title"/>
          </p:nvPr>
        </p:nvSpPr>
        <p:spPr>
          <a:xfrm>
            <a:off x="533400" y="76200"/>
            <a:ext cx="8229600" cy="1143000"/>
          </a:xfrm>
        </p:spPr>
        <p:txBody>
          <a:bodyPr/>
          <a:lstStyle/>
          <a:p>
            <a:r>
              <a:rPr lang="en-US" b="1" dirty="0" smtClean="0">
                <a:solidFill>
                  <a:srgbClr val="C00000"/>
                </a:solidFill>
              </a:rPr>
              <a:t>Tidbit #4</a:t>
            </a:r>
            <a:endParaRPr lang="en-US" b="1" dirty="0">
              <a:solidFill>
                <a:srgbClr val="C00000"/>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0336" y="2514600"/>
            <a:ext cx="4763328" cy="37359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984284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458200" cy="1401762"/>
          </a:xfrm>
        </p:spPr>
        <p:txBody>
          <a:bodyPr>
            <a:noAutofit/>
          </a:bodyPr>
          <a:lstStyle/>
          <a:p>
            <a:r>
              <a:rPr lang="en-US" sz="4800" dirty="0" smtClean="0">
                <a:solidFill>
                  <a:srgbClr val="C00000"/>
                </a:solidFill>
              </a:rPr>
              <a:t>Background</a:t>
            </a:r>
            <a:endParaRPr lang="en-US" sz="4800" dirty="0">
              <a:solidFill>
                <a:srgbClr val="C00000"/>
              </a:solidFill>
            </a:endParaRPr>
          </a:p>
        </p:txBody>
      </p:sp>
      <p:sp>
        <p:nvSpPr>
          <p:cNvPr id="3" name="Content Placeholder 2"/>
          <p:cNvSpPr>
            <a:spLocks noGrp="1"/>
          </p:cNvSpPr>
          <p:nvPr>
            <p:ph idx="1"/>
          </p:nvPr>
        </p:nvSpPr>
        <p:spPr>
          <a:xfrm>
            <a:off x="609600" y="1722437"/>
            <a:ext cx="8077200" cy="3840163"/>
          </a:xfrm>
        </p:spPr>
        <p:txBody>
          <a:bodyPr/>
          <a:lstStyle/>
          <a:p>
            <a:r>
              <a:rPr lang="en-US" dirty="0" smtClean="0"/>
              <a:t>Please respond as a </a:t>
            </a:r>
            <a:r>
              <a:rPr lang="en-US" dirty="0" smtClean="0"/>
              <a:t>student in intro bio</a:t>
            </a:r>
          </a:p>
          <a:p>
            <a:r>
              <a:rPr lang="en-US" dirty="0" smtClean="0"/>
              <a:t> You’ve been exposed to basic </a:t>
            </a:r>
            <a:r>
              <a:rPr lang="en-US" dirty="0" smtClean="0"/>
              <a:t>info about mutation, phenotype, genotype, and central dogma.</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8000" y="3810000"/>
            <a:ext cx="2743200" cy="2133600"/>
          </a:xfrm>
          <a:prstGeom prst="rect">
            <a:avLst/>
          </a:prstGeom>
        </p:spPr>
      </p:pic>
    </p:spTree>
    <p:extLst>
      <p:ext uri="{BB962C8B-B14F-4D97-AF65-F5344CB8AC3E}">
        <p14:creationId xmlns:p14="http://schemas.microsoft.com/office/powerpoint/2010/main" val="22526184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0" y="1215887"/>
            <a:ext cx="7772400" cy="3785652"/>
          </a:xfrm>
          <a:prstGeom prst="rect">
            <a:avLst/>
          </a:prstGeom>
        </p:spPr>
        <p:txBody>
          <a:bodyPr wrap="square">
            <a:spAutoFit/>
          </a:bodyPr>
          <a:lstStyle/>
          <a:p>
            <a:r>
              <a:rPr lang="en-US" sz="2400" b="1" dirty="0"/>
              <a:t>A small group of animals moves from the mainland to an island, founding a new population. There is no subsequent movement of animals on or off the island.  This initial population included coat color variation.  Some </a:t>
            </a:r>
            <a:r>
              <a:rPr lang="en-US" sz="2400" b="1" u="sng" dirty="0"/>
              <a:t>years afterward</a:t>
            </a:r>
            <a:r>
              <a:rPr lang="en-US" sz="2400" b="1" dirty="0"/>
              <a:t>, however, a new pattern variation arose that was previously not observed in the population.  Following subsequent genetic analysis, it is determined that this </a:t>
            </a:r>
            <a:r>
              <a:rPr lang="en-US" sz="2400" b="1" dirty="0" err="1"/>
              <a:t>haircoat</a:t>
            </a:r>
            <a:r>
              <a:rPr lang="en-US" sz="2400" b="1" dirty="0"/>
              <a:t> is the result of a </a:t>
            </a:r>
            <a:r>
              <a:rPr lang="en-US" sz="2400" b="1" u="sng" dirty="0"/>
              <a:t>new</a:t>
            </a:r>
            <a:r>
              <a:rPr lang="en-US" sz="2400" b="1" dirty="0"/>
              <a:t> variant of a protein.  </a:t>
            </a:r>
          </a:p>
          <a:p>
            <a:endParaRPr lang="en-US" sz="2400" b="1" dirty="0"/>
          </a:p>
          <a:p>
            <a:r>
              <a:rPr lang="en-US" sz="2400" b="1" dirty="0">
                <a:solidFill>
                  <a:srgbClr val="C00000"/>
                </a:solidFill>
              </a:rPr>
              <a:t>In simplest terms, how did it arise?</a:t>
            </a:r>
          </a:p>
        </p:txBody>
      </p:sp>
      <p:sp>
        <p:nvSpPr>
          <p:cNvPr id="4" name="Title 1"/>
          <p:cNvSpPr txBox="1">
            <a:spLocks/>
          </p:cNvSpPr>
          <p:nvPr/>
        </p:nvSpPr>
        <p:spPr>
          <a:xfrm>
            <a:off x="533400" y="76200"/>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smtClean="0">
                <a:solidFill>
                  <a:srgbClr val="C00000"/>
                </a:solidFill>
              </a:rPr>
              <a:t>Tidbit #4</a:t>
            </a:r>
            <a:endParaRPr lang="en-US" b="1" dirty="0">
              <a:solidFill>
                <a:srgbClr val="C00000"/>
              </a:solidFill>
            </a:endParaRPr>
          </a:p>
        </p:txBody>
      </p:sp>
    </p:spTree>
    <p:extLst>
      <p:ext uri="{BB962C8B-B14F-4D97-AF65-F5344CB8AC3E}">
        <p14:creationId xmlns:p14="http://schemas.microsoft.com/office/powerpoint/2010/main" val="178838087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33400" y="76200"/>
            <a:ext cx="8229600" cy="762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dirty="0" smtClean="0">
                <a:solidFill>
                  <a:srgbClr val="C00000"/>
                </a:solidFill>
              </a:rPr>
              <a:t>Post Class Formative Assessment</a:t>
            </a:r>
            <a:endParaRPr lang="en-US" b="1" dirty="0">
              <a:solidFill>
                <a:srgbClr val="C00000"/>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687495448"/>
              </p:ext>
            </p:extLst>
          </p:nvPr>
        </p:nvGraphicFramePr>
        <p:xfrm>
          <a:off x="533399" y="1524000"/>
          <a:ext cx="8001001" cy="4114800"/>
        </p:xfrm>
        <a:graphic>
          <a:graphicData uri="http://schemas.openxmlformats.org/drawingml/2006/table">
            <a:tbl>
              <a:tblPr firstRow="1" firstCol="1" bandRow="1"/>
              <a:tblGrid>
                <a:gridCol w="818621"/>
                <a:gridCol w="931598"/>
                <a:gridCol w="916781"/>
                <a:gridCol w="1083469"/>
                <a:gridCol w="1166813"/>
                <a:gridCol w="1000125"/>
                <a:gridCol w="2083594"/>
              </a:tblGrid>
              <a:tr h="914400">
                <a:tc>
                  <a:txBody>
                    <a:bodyPr/>
                    <a:lstStyle/>
                    <a:p>
                      <a:pPr marL="0" marR="0">
                        <a:spcBef>
                          <a:spcPts val="0"/>
                        </a:spcBef>
                        <a:spcAft>
                          <a:spcPts val="0"/>
                        </a:spcAft>
                      </a:pPr>
                      <a:r>
                        <a:rPr lang="en-US" sz="1400" b="1" dirty="0">
                          <a:effectLst/>
                          <a:latin typeface="Calibri"/>
                          <a:ea typeface="Calibri"/>
                          <a:cs typeface="Calibri"/>
                        </a:rPr>
                        <a:t>Question #</a:t>
                      </a:r>
                      <a:endParaRPr lang="en-US" sz="1400" b="1"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b="1">
                          <a:effectLst/>
                          <a:latin typeface="Calibri"/>
                          <a:ea typeface="Calibri"/>
                          <a:cs typeface="Calibri"/>
                        </a:rPr>
                        <a:t>Change in DNA</a:t>
                      </a:r>
                      <a:endParaRPr lang="en-US" sz="1400" b="1">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b="1">
                          <a:effectLst/>
                          <a:latin typeface="Calibri"/>
                          <a:ea typeface="Calibri"/>
                          <a:cs typeface="Calibri"/>
                        </a:rPr>
                        <a:t>Change in Protein</a:t>
                      </a:r>
                      <a:endParaRPr lang="en-US" sz="1400" b="1">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b="1">
                          <a:effectLst/>
                          <a:latin typeface="Calibri"/>
                          <a:ea typeface="Calibri"/>
                          <a:cs typeface="Calibri"/>
                        </a:rPr>
                        <a:t>Change in Phenotype</a:t>
                      </a:r>
                      <a:endParaRPr lang="en-US" sz="1400" b="1">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b="1">
                          <a:effectLst/>
                          <a:latin typeface="Calibri"/>
                          <a:ea typeface="Calibri"/>
                          <a:cs typeface="Calibri"/>
                        </a:rPr>
                        <a:t>Effect on Organism</a:t>
                      </a:r>
                      <a:endParaRPr lang="en-US" sz="1400" b="1">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b="1">
                          <a:effectLst/>
                          <a:latin typeface="Calibri"/>
                          <a:ea typeface="Calibri"/>
                          <a:cs typeface="Calibri"/>
                        </a:rPr>
                        <a:t>Is this a Mutation?</a:t>
                      </a:r>
                      <a:endParaRPr lang="en-US" sz="1400" b="1">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b="1" dirty="0">
                          <a:effectLst/>
                          <a:latin typeface="Calibri"/>
                          <a:ea typeface="Calibri"/>
                          <a:cs typeface="Calibri"/>
                        </a:rPr>
                        <a:t>Why or Why Not?</a:t>
                      </a:r>
                      <a:endParaRPr lang="en-US" sz="1400" b="1"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7200">
                <a:tc>
                  <a:txBody>
                    <a:bodyPr/>
                    <a:lstStyle/>
                    <a:p>
                      <a:pPr marL="0" marR="0">
                        <a:spcBef>
                          <a:spcPts val="0"/>
                        </a:spcBef>
                        <a:spcAft>
                          <a:spcPts val="0"/>
                        </a:spcAft>
                      </a:pPr>
                      <a:r>
                        <a:rPr lang="en-US" sz="1400">
                          <a:effectLst/>
                          <a:latin typeface="Calibri"/>
                          <a:ea typeface="Calibri"/>
                          <a:cs typeface="Calibri"/>
                        </a:rPr>
                        <a:t>1</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Yes</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Yes</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Yes</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Negative</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solidFill>
                            <a:srgbClr val="00B0F0"/>
                          </a:solidFill>
                          <a:effectLst/>
                          <a:latin typeface="Calibri"/>
                          <a:ea typeface="Calibri"/>
                          <a:cs typeface="Calibri"/>
                        </a:rPr>
                        <a:t>Y</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solidFill>
                            <a:srgbClr val="00B0F0"/>
                          </a:solidFill>
                          <a:effectLst/>
                          <a:latin typeface="Calibri"/>
                          <a:ea typeface="Calibri"/>
                          <a:cs typeface="Calibri"/>
                        </a:rPr>
                        <a:t>There is a change in DNA. </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7200">
                <a:tc>
                  <a:txBody>
                    <a:bodyPr/>
                    <a:lstStyle/>
                    <a:p>
                      <a:pPr marL="0" marR="0">
                        <a:spcBef>
                          <a:spcPts val="0"/>
                        </a:spcBef>
                        <a:spcAft>
                          <a:spcPts val="0"/>
                        </a:spcAft>
                      </a:pPr>
                      <a:r>
                        <a:rPr lang="en-US" sz="1400">
                          <a:effectLst/>
                          <a:latin typeface="Calibri"/>
                          <a:ea typeface="Calibri"/>
                          <a:cs typeface="Calibri"/>
                        </a:rPr>
                        <a:t>2</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Yes</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Yes</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Yes</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dirty="0">
                          <a:effectLst/>
                          <a:latin typeface="Calibri"/>
                          <a:ea typeface="Calibri"/>
                          <a:cs typeface="Calibri"/>
                        </a:rPr>
                        <a:t>Positive</a:t>
                      </a:r>
                      <a:endParaRPr lang="en-US" sz="1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solidFill>
                            <a:srgbClr val="00B0F0"/>
                          </a:solidFill>
                          <a:effectLst/>
                          <a:latin typeface="Calibri"/>
                          <a:ea typeface="Calibri"/>
                          <a:cs typeface="Calibri"/>
                        </a:rPr>
                        <a:t>Y</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solidFill>
                            <a:srgbClr val="00B0F0"/>
                          </a:solidFill>
                          <a:effectLst/>
                          <a:latin typeface="Calibri"/>
                          <a:ea typeface="Calibri"/>
                          <a:cs typeface="Calibri"/>
                        </a:rPr>
                        <a:t>There is a change in DNA.</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7200">
                <a:tc>
                  <a:txBody>
                    <a:bodyPr/>
                    <a:lstStyle/>
                    <a:p>
                      <a:pPr marL="0" marR="0">
                        <a:spcBef>
                          <a:spcPts val="0"/>
                        </a:spcBef>
                        <a:spcAft>
                          <a:spcPts val="0"/>
                        </a:spcAft>
                      </a:pPr>
                      <a:r>
                        <a:rPr lang="en-US" sz="1400">
                          <a:effectLst/>
                          <a:latin typeface="Calibri"/>
                          <a:ea typeface="Calibri"/>
                          <a:cs typeface="Calibri"/>
                        </a:rPr>
                        <a:t>3</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Yes</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Yes</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dirty="0">
                          <a:effectLst/>
                          <a:latin typeface="Calibri"/>
                          <a:ea typeface="Calibri"/>
                          <a:cs typeface="Calibri"/>
                        </a:rPr>
                        <a:t>Yes</a:t>
                      </a:r>
                      <a:endParaRPr lang="en-US" sz="1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None</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solidFill>
                            <a:srgbClr val="00B0F0"/>
                          </a:solidFill>
                          <a:effectLst/>
                          <a:latin typeface="Calibri"/>
                          <a:ea typeface="Calibri"/>
                          <a:cs typeface="Calibri"/>
                        </a:rPr>
                        <a:t>Y</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solidFill>
                            <a:srgbClr val="00B0F0"/>
                          </a:solidFill>
                          <a:effectLst/>
                          <a:latin typeface="Calibri"/>
                          <a:ea typeface="Calibri"/>
                          <a:cs typeface="Calibri"/>
                        </a:rPr>
                        <a:t>There is a change in DNA.</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7200">
                <a:tc>
                  <a:txBody>
                    <a:bodyPr/>
                    <a:lstStyle/>
                    <a:p>
                      <a:pPr marL="0" marR="0">
                        <a:spcBef>
                          <a:spcPts val="0"/>
                        </a:spcBef>
                        <a:spcAft>
                          <a:spcPts val="0"/>
                        </a:spcAft>
                      </a:pPr>
                      <a:r>
                        <a:rPr lang="en-US" sz="1400">
                          <a:effectLst/>
                          <a:latin typeface="Calibri"/>
                          <a:ea typeface="Calibri"/>
                          <a:cs typeface="Calibri"/>
                        </a:rPr>
                        <a:t>4</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Yes</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Yes</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No</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None</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solidFill>
                            <a:srgbClr val="00B0F0"/>
                          </a:solidFill>
                          <a:effectLst/>
                          <a:latin typeface="Calibri"/>
                          <a:ea typeface="Calibri"/>
                          <a:cs typeface="Calibri"/>
                        </a:rPr>
                        <a:t>Y</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solidFill>
                            <a:srgbClr val="00B0F0"/>
                          </a:solidFill>
                          <a:effectLst/>
                          <a:latin typeface="Calibri"/>
                          <a:ea typeface="Calibri"/>
                          <a:cs typeface="Calibri"/>
                        </a:rPr>
                        <a:t>There is a change in DNA.</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7200">
                <a:tc>
                  <a:txBody>
                    <a:bodyPr/>
                    <a:lstStyle/>
                    <a:p>
                      <a:pPr marL="0" marR="0">
                        <a:spcBef>
                          <a:spcPts val="0"/>
                        </a:spcBef>
                        <a:spcAft>
                          <a:spcPts val="0"/>
                        </a:spcAft>
                      </a:pPr>
                      <a:r>
                        <a:rPr lang="en-US" sz="1400">
                          <a:effectLst/>
                          <a:latin typeface="Calibri"/>
                          <a:ea typeface="Calibri"/>
                          <a:cs typeface="Calibri"/>
                        </a:rPr>
                        <a:t>5</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Yes</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No</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No</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None</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solidFill>
                            <a:srgbClr val="00B0F0"/>
                          </a:solidFill>
                          <a:effectLst/>
                          <a:latin typeface="Calibri"/>
                          <a:ea typeface="Calibri"/>
                          <a:cs typeface="Calibri"/>
                        </a:rPr>
                        <a:t>Y</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solidFill>
                            <a:srgbClr val="00B0F0"/>
                          </a:solidFill>
                          <a:effectLst/>
                          <a:latin typeface="Calibri"/>
                          <a:ea typeface="Calibri"/>
                          <a:cs typeface="Calibri"/>
                        </a:rPr>
                        <a:t>There is a change in DNA.  </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7200">
                <a:tc>
                  <a:txBody>
                    <a:bodyPr/>
                    <a:lstStyle/>
                    <a:p>
                      <a:pPr marL="0" marR="0">
                        <a:spcBef>
                          <a:spcPts val="0"/>
                        </a:spcBef>
                        <a:spcAft>
                          <a:spcPts val="0"/>
                        </a:spcAft>
                      </a:pPr>
                      <a:r>
                        <a:rPr lang="en-US" sz="1400">
                          <a:effectLst/>
                          <a:latin typeface="Calibri"/>
                          <a:ea typeface="Calibri"/>
                          <a:cs typeface="Calibri"/>
                        </a:rPr>
                        <a:t>6</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No</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Yes</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No</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None</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solidFill>
                            <a:srgbClr val="00B0F0"/>
                          </a:solidFill>
                          <a:effectLst/>
                          <a:latin typeface="Calibri"/>
                          <a:ea typeface="Calibri"/>
                          <a:cs typeface="Calibri"/>
                        </a:rPr>
                        <a:t>N</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solidFill>
                            <a:srgbClr val="00B0F0"/>
                          </a:solidFill>
                          <a:effectLst/>
                          <a:latin typeface="Calibri"/>
                          <a:ea typeface="Calibri"/>
                          <a:cs typeface="Calibri"/>
                        </a:rPr>
                        <a:t>No change in DNA. </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7200">
                <a:tc>
                  <a:txBody>
                    <a:bodyPr/>
                    <a:lstStyle/>
                    <a:p>
                      <a:pPr marL="0" marR="0">
                        <a:spcBef>
                          <a:spcPts val="0"/>
                        </a:spcBef>
                        <a:spcAft>
                          <a:spcPts val="0"/>
                        </a:spcAft>
                      </a:pPr>
                      <a:r>
                        <a:rPr lang="en-US" sz="1400">
                          <a:effectLst/>
                          <a:latin typeface="Calibri"/>
                          <a:ea typeface="Calibri"/>
                          <a:cs typeface="Calibri"/>
                        </a:rPr>
                        <a:t>7</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No</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No</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No</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None</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solidFill>
                            <a:srgbClr val="00B0F0"/>
                          </a:solidFill>
                          <a:effectLst/>
                          <a:latin typeface="Calibri"/>
                          <a:ea typeface="Calibri"/>
                          <a:cs typeface="Calibri"/>
                        </a:rPr>
                        <a:t>N</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dirty="0">
                          <a:solidFill>
                            <a:srgbClr val="00B0F0"/>
                          </a:solidFill>
                          <a:effectLst/>
                          <a:latin typeface="Calibri"/>
                          <a:ea typeface="Calibri"/>
                          <a:cs typeface="Calibri"/>
                        </a:rPr>
                        <a:t>No change in DNA.</a:t>
                      </a:r>
                      <a:endParaRPr lang="en-US" sz="1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TextBox 5"/>
          <p:cNvSpPr txBox="1"/>
          <p:nvPr/>
        </p:nvSpPr>
        <p:spPr>
          <a:xfrm>
            <a:off x="2095500" y="685800"/>
            <a:ext cx="5105400" cy="584775"/>
          </a:xfrm>
          <a:prstGeom prst="rect">
            <a:avLst/>
          </a:prstGeom>
          <a:noFill/>
        </p:spPr>
        <p:txBody>
          <a:bodyPr wrap="square" rtlCol="0">
            <a:spAutoFit/>
          </a:bodyPr>
          <a:lstStyle/>
          <a:p>
            <a:r>
              <a:rPr lang="en-US" sz="3200" dirty="0" smtClean="0"/>
              <a:t>Learning Objectives 1 and 2</a:t>
            </a:r>
            <a:endParaRPr lang="en-US" sz="3200" dirty="0"/>
          </a:p>
        </p:txBody>
      </p:sp>
    </p:spTree>
    <p:extLst>
      <p:ext uri="{BB962C8B-B14F-4D97-AF65-F5344CB8AC3E}">
        <p14:creationId xmlns:p14="http://schemas.microsoft.com/office/powerpoint/2010/main" val="293503041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33400" y="76200"/>
            <a:ext cx="8229600" cy="762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dirty="0" smtClean="0">
                <a:solidFill>
                  <a:srgbClr val="C00000"/>
                </a:solidFill>
              </a:rPr>
              <a:t>Post Class Formative Assessment</a:t>
            </a:r>
            <a:endParaRPr lang="en-US" b="1" dirty="0">
              <a:solidFill>
                <a:srgbClr val="C00000"/>
              </a:solidFill>
            </a:endParaRPr>
          </a:p>
        </p:txBody>
      </p:sp>
      <p:sp>
        <p:nvSpPr>
          <p:cNvPr id="6" name="TextBox 5"/>
          <p:cNvSpPr txBox="1"/>
          <p:nvPr/>
        </p:nvSpPr>
        <p:spPr>
          <a:xfrm>
            <a:off x="2095500" y="685800"/>
            <a:ext cx="5105400" cy="584775"/>
          </a:xfrm>
          <a:prstGeom prst="rect">
            <a:avLst/>
          </a:prstGeom>
          <a:noFill/>
        </p:spPr>
        <p:txBody>
          <a:bodyPr wrap="square" rtlCol="0">
            <a:spAutoFit/>
          </a:bodyPr>
          <a:lstStyle/>
          <a:p>
            <a:r>
              <a:rPr lang="en-US" sz="3200" dirty="0" smtClean="0"/>
              <a:t>Learning Objectives 3 and 4</a:t>
            </a:r>
            <a:endParaRPr lang="en-US" sz="3200" dirty="0"/>
          </a:p>
        </p:txBody>
      </p:sp>
      <p:sp>
        <p:nvSpPr>
          <p:cNvPr id="2" name="Rectangle 1"/>
          <p:cNvSpPr/>
          <p:nvPr/>
        </p:nvSpPr>
        <p:spPr>
          <a:xfrm>
            <a:off x="762000" y="1524000"/>
            <a:ext cx="7620000" cy="4401205"/>
          </a:xfrm>
          <a:prstGeom prst="rect">
            <a:avLst/>
          </a:prstGeom>
        </p:spPr>
        <p:txBody>
          <a:bodyPr wrap="square">
            <a:spAutoFit/>
          </a:bodyPr>
          <a:lstStyle/>
          <a:p>
            <a:r>
              <a:rPr lang="en-US" sz="2800" b="1" dirty="0"/>
              <a:t>You have new variations of </a:t>
            </a:r>
            <a:r>
              <a:rPr lang="en-US" sz="2800" b="1" dirty="0" err="1"/>
              <a:t>haircoat</a:t>
            </a:r>
            <a:r>
              <a:rPr lang="en-US" sz="2800" b="1" dirty="0"/>
              <a:t>—dark with stripes, dark with no stripes, light with stripes, and light with no stripes.  Consider the selective pressures that might exist on an island, and how this variation in coat color and pattern could impact survival and fitness in different habitats on the island.  </a:t>
            </a:r>
            <a:r>
              <a:rPr lang="en-US" sz="2800" b="1" dirty="0">
                <a:solidFill>
                  <a:srgbClr val="0070C0"/>
                </a:solidFill>
              </a:rPr>
              <a:t>Pick one of the coat colors and describe an environment on this island where you think this variant would have better fitness than the other variants. </a:t>
            </a:r>
          </a:p>
        </p:txBody>
      </p:sp>
    </p:spTree>
    <p:extLst>
      <p:ext uri="{BB962C8B-B14F-4D97-AF65-F5344CB8AC3E}">
        <p14:creationId xmlns:p14="http://schemas.microsoft.com/office/powerpoint/2010/main" val="193463375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33400" y="76200"/>
            <a:ext cx="8229600" cy="762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dirty="0" smtClean="0">
                <a:solidFill>
                  <a:srgbClr val="C00000"/>
                </a:solidFill>
              </a:rPr>
              <a:t>Summative Assessment</a:t>
            </a:r>
            <a:endParaRPr lang="en-US" b="1" dirty="0">
              <a:solidFill>
                <a:srgbClr val="C00000"/>
              </a:solidFill>
            </a:endParaRPr>
          </a:p>
        </p:txBody>
      </p:sp>
      <p:sp>
        <p:nvSpPr>
          <p:cNvPr id="6" name="TextBox 5"/>
          <p:cNvSpPr txBox="1"/>
          <p:nvPr/>
        </p:nvSpPr>
        <p:spPr>
          <a:xfrm>
            <a:off x="2095500" y="685800"/>
            <a:ext cx="5105400" cy="584775"/>
          </a:xfrm>
          <a:prstGeom prst="rect">
            <a:avLst/>
          </a:prstGeom>
          <a:noFill/>
        </p:spPr>
        <p:txBody>
          <a:bodyPr wrap="square" rtlCol="0">
            <a:spAutoFit/>
          </a:bodyPr>
          <a:lstStyle/>
          <a:p>
            <a:r>
              <a:rPr lang="en-US" sz="3200" dirty="0" smtClean="0"/>
              <a:t>Learning Objectives 1 and 2</a:t>
            </a:r>
            <a:endParaRPr lang="en-US" sz="3200" dirty="0"/>
          </a:p>
        </p:txBody>
      </p:sp>
      <p:sp>
        <p:nvSpPr>
          <p:cNvPr id="3" name="Rectangle 2"/>
          <p:cNvSpPr/>
          <p:nvPr/>
        </p:nvSpPr>
        <p:spPr>
          <a:xfrm>
            <a:off x="387626" y="1293766"/>
            <a:ext cx="8382000" cy="4893647"/>
          </a:xfrm>
          <a:prstGeom prst="rect">
            <a:avLst/>
          </a:prstGeom>
        </p:spPr>
        <p:txBody>
          <a:bodyPr wrap="square">
            <a:spAutoFit/>
          </a:bodyPr>
          <a:lstStyle/>
          <a:p>
            <a:r>
              <a:rPr lang="en-US" sz="2800" b="1" dirty="0" err="1">
                <a:solidFill>
                  <a:srgbClr val="0070C0"/>
                </a:solidFill>
              </a:rPr>
              <a:t>ACTGCCTGATACATGTAGGC</a:t>
            </a:r>
            <a:endParaRPr lang="en-US" sz="2800" b="1" dirty="0">
              <a:solidFill>
                <a:srgbClr val="0070C0"/>
              </a:solidFill>
            </a:endParaRPr>
          </a:p>
          <a:p>
            <a:r>
              <a:rPr lang="en-US" dirty="0"/>
              <a:t> </a:t>
            </a:r>
          </a:p>
          <a:p>
            <a:r>
              <a:rPr lang="en-US" sz="2400" b="1" dirty="0"/>
              <a:t>Based on the sequence above decide whether a mutation occurred, and predict any effect on the population. </a:t>
            </a:r>
            <a:endParaRPr lang="en-US" sz="2400" b="1" dirty="0" smtClean="0"/>
          </a:p>
          <a:p>
            <a:endParaRPr lang="en-US" b="1" dirty="0" smtClean="0"/>
          </a:p>
          <a:p>
            <a:pPr lvl="0"/>
            <a:r>
              <a:rPr lang="en-US" sz="2000" dirty="0"/>
              <a:t>Suppose the sequence shown above is part of the non-coding portion of a chromosome. The first G from the left in the above sequence changes to an A. </a:t>
            </a:r>
          </a:p>
          <a:p>
            <a:r>
              <a:rPr lang="en-US" sz="2000" i="1" dirty="0"/>
              <a:t>Did a mutation occur? </a:t>
            </a:r>
            <a:endParaRPr lang="en-US" sz="2000" i="1" dirty="0" smtClean="0"/>
          </a:p>
          <a:p>
            <a:r>
              <a:rPr lang="en-US" sz="2000" i="1" dirty="0" smtClean="0"/>
              <a:t>Predicted effect </a:t>
            </a:r>
            <a:r>
              <a:rPr lang="en-US" sz="2000" i="1" dirty="0"/>
              <a:t>on </a:t>
            </a:r>
            <a:r>
              <a:rPr lang="en-US" sz="2000" i="1" dirty="0" smtClean="0"/>
              <a:t>the population</a:t>
            </a:r>
            <a:r>
              <a:rPr lang="en-US" sz="2000" i="1" dirty="0"/>
              <a:t>: </a:t>
            </a:r>
          </a:p>
          <a:p>
            <a:r>
              <a:rPr lang="en-US" sz="2000" dirty="0"/>
              <a:t> </a:t>
            </a:r>
          </a:p>
          <a:p>
            <a:pPr lvl="0"/>
            <a:r>
              <a:rPr lang="en-US" sz="2000" dirty="0"/>
              <a:t>Suppose the sequence shown above is part of the non-coding portion of a chromosome. The first G from the left in the above sequence changes to a C. </a:t>
            </a:r>
          </a:p>
          <a:p>
            <a:r>
              <a:rPr lang="en-US" sz="2000" i="1" dirty="0" smtClean="0"/>
              <a:t>Did </a:t>
            </a:r>
            <a:r>
              <a:rPr lang="en-US" sz="2000" i="1" dirty="0"/>
              <a:t>a mutation occur? </a:t>
            </a:r>
          </a:p>
          <a:p>
            <a:r>
              <a:rPr lang="en-US" sz="2000" i="1" dirty="0"/>
              <a:t>Predicted effect on the population: </a:t>
            </a:r>
          </a:p>
          <a:p>
            <a:r>
              <a:rPr lang="en-US" sz="2000" dirty="0"/>
              <a:t> </a:t>
            </a:r>
          </a:p>
        </p:txBody>
      </p:sp>
    </p:spTree>
    <p:extLst>
      <p:ext uri="{BB962C8B-B14F-4D97-AF65-F5344CB8AC3E}">
        <p14:creationId xmlns:p14="http://schemas.microsoft.com/office/powerpoint/2010/main" val="4129284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6923"/>
          <a:stretch/>
        </p:blipFill>
        <p:spPr bwMode="auto">
          <a:xfrm>
            <a:off x="1828800" y="1075730"/>
            <a:ext cx="5740995" cy="4767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2895600" y="152400"/>
            <a:ext cx="3352800" cy="923330"/>
          </a:xfrm>
          <a:prstGeom prst="rect">
            <a:avLst/>
          </a:prstGeom>
          <a:noFill/>
        </p:spPr>
        <p:txBody>
          <a:bodyPr wrap="square" rtlCol="0">
            <a:spAutoFit/>
          </a:bodyPr>
          <a:lstStyle/>
          <a:p>
            <a:r>
              <a:rPr lang="en-US" sz="5400" dirty="0" smtClean="0"/>
              <a:t>Thank you!</a:t>
            </a:r>
            <a:endParaRPr lang="en-US" sz="5400" dirty="0"/>
          </a:p>
        </p:txBody>
      </p:sp>
    </p:spTree>
    <p:extLst>
      <p:ext uri="{BB962C8B-B14F-4D97-AF65-F5344CB8AC3E}">
        <p14:creationId xmlns:p14="http://schemas.microsoft.com/office/powerpoint/2010/main" val="14089164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229600" cy="1143000"/>
          </a:xfrm>
        </p:spPr>
        <p:txBody>
          <a:bodyPr/>
          <a:lstStyle/>
          <a:p>
            <a:r>
              <a:rPr lang="en-US" b="1" dirty="0" smtClean="0">
                <a:solidFill>
                  <a:srgbClr val="C00000"/>
                </a:solidFill>
              </a:rPr>
              <a:t>30-Second Sentence</a:t>
            </a:r>
            <a:endParaRPr lang="en-US" b="1" dirty="0">
              <a:solidFill>
                <a:srgbClr val="C00000"/>
              </a:solidFill>
            </a:endParaRPr>
          </a:p>
        </p:txBody>
      </p:sp>
      <p:sp>
        <p:nvSpPr>
          <p:cNvPr id="3" name="Content Placeholder 2"/>
          <p:cNvSpPr>
            <a:spLocks noGrp="1"/>
          </p:cNvSpPr>
          <p:nvPr>
            <p:ph idx="1"/>
          </p:nvPr>
        </p:nvSpPr>
        <p:spPr/>
        <p:txBody>
          <a:bodyPr>
            <a:normAutofit/>
          </a:bodyPr>
          <a:lstStyle/>
          <a:p>
            <a:pPr marL="0" indent="0" algn="ctr">
              <a:buNone/>
            </a:pPr>
            <a:r>
              <a:rPr lang="en-US" sz="7200" b="1" dirty="0" smtClean="0"/>
              <a:t>Write down a definition of mutation</a:t>
            </a:r>
            <a:endParaRPr lang="en-US" sz="7200" b="1" dirty="0"/>
          </a:p>
        </p:txBody>
      </p:sp>
    </p:spTree>
    <p:extLst>
      <p:ext uri="{BB962C8B-B14F-4D97-AF65-F5344CB8AC3E}">
        <p14:creationId xmlns:p14="http://schemas.microsoft.com/office/powerpoint/2010/main" val="35638973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257800"/>
          </a:xfrm>
        </p:spPr>
        <p:txBody>
          <a:bodyPr>
            <a:normAutofit lnSpcReduction="10000"/>
          </a:bodyPr>
          <a:lstStyle/>
          <a:p>
            <a:pPr marL="0" indent="0">
              <a:spcBef>
                <a:spcPts val="0"/>
              </a:spcBef>
              <a:buNone/>
            </a:pPr>
            <a:r>
              <a:rPr lang="en-US" sz="4800" b="1" dirty="0" smtClean="0"/>
              <a:t>1. An </a:t>
            </a:r>
            <a:r>
              <a:rPr lang="en-US" sz="4800" b="1" dirty="0"/>
              <a:t>organism fails to </a:t>
            </a:r>
            <a:r>
              <a:rPr lang="en-US" sz="4800" b="1" dirty="0" smtClean="0"/>
              <a:t>thrive</a:t>
            </a:r>
          </a:p>
          <a:p>
            <a:pPr marL="0" indent="0">
              <a:spcBef>
                <a:spcPts val="0"/>
              </a:spcBef>
              <a:buNone/>
            </a:pPr>
            <a:r>
              <a:rPr lang="en-US" sz="4800" b="1" dirty="0" smtClean="0"/>
              <a:t>in </a:t>
            </a:r>
            <a:r>
              <a:rPr lang="en-US" sz="4800" b="1" dirty="0"/>
              <a:t>its environment. </a:t>
            </a:r>
            <a:endParaRPr lang="en-US" sz="4800" b="1" dirty="0" smtClean="0"/>
          </a:p>
          <a:p>
            <a:pPr marL="0" indent="0">
              <a:buNone/>
            </a:pPr>
            <a:r>
              <a:rPr lang="en-US" sz="4800" b="1" dirty="0" smtClean="0"/>
              <a:t/>
            </a:r>
            <a:br>
              <a:rPr lang="en-US" sz="4800" b="1" dirty="0" smtClean="0"/>
            </a:br>
            <a:r>
              <a:rPr lang="en-US" sz="4800" b="1" dirty="0" smtClean="0"/>
              <a:t>Is </a:t>
            </a:r>
            <a:r>
              <a:rPr lang="en-US" sz="4800" b="1" dirty="0"/>
              <a:t>this a mutation</a:t>
            </a:r>
            <a:r>
              <a:rPr lang="en-US" sz="4800" b="1" dirty="0" smtClean="0"/>
              <a:t>?</a:t>
            </a:r>
            <a:endParaRPr lang="en-US" sz="4800" b="1" dirty="0"/>
          </a:p>
          <a:p>
            <a:pPr marL="0" indent="0">
              <a:buNone/>
            </a:pPr>
            <a:r>
              <a:rPr lang="en-US" sz="6000" b="1" dirty="0" smtClean="0">
                <a:solidFill>
                  <a:srgbClr val="00B0F0"/>
                </a:solidFill>
              </a:rPr>
              <a:t>		</a:t>
            </a:r>
            <a:r>
              <a:rPr lang="en-US" sz="6000" b="1" dirty="0" smtClean="0">
                <a:solidFill>
                  <a:srgbClr val="C00000"/>
                </a:solidFill>
              </a:rPr>
              <a:t>Yes		A</a:t>
            </a:r>
          </a:p>
          <a:p>
            <a:pPr marL="0" indent="0">
              <a:buNone/>
            </a:pPr>
            <a:r>
              <a:rPr lang="en-US" sz="6000" b="1" dirty="0" smtClean="0">
                <a:solidFill>
                  <a:srgbClr val="C00000"/>
                </a:solidFill>
              </a:rPr>
              <a:t>		No			B</a:t>
            </a:r>
            <a:endParaRPr lang="en-US" sz="6000" b="1" dirty="0">
              <a:solidFill>
                <a:srgbClr val="C00000"/>
              </a:solidFill>
            </a:endParaRPr>
          </a:p>
          <a:p>
            <a:endParaRPr lang="en-US" b="1" dirty="0"/>
          </a:p>
        </p:txBody>
      </p:sp>
    </p:spTree>
    <p:extLst>
      <p:ext uri="{BB962C8B-B14F-4D97-AF65-F5344CB8AC3E}">
        <p14:creationId xmlns:p14="http://schemas.microsoft.com/office/powerpoint/2010/main" val="36018225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181600"/>
          </a:xfrm>
        </p:spPr>
        <p:txBody>
          <a:bodyPr>
            <a:normAutofit fontScale="77500" lnSpcReduction="20000"/>
          </a:bodyPr>
          <a:lstStyle/>
          <a:p>
            <a:pPr marL="0" indent="0">
              <a:buNone/>
            </a:pPr>
            <a:r>
              <a:rPr lang="en-US" sz="6200" b="1" dirty="0" smtClean="0"/>
              <a:t>2. An organism is exceptionally successful in its environment.</a:t>
            </a:r>
          </a:p>
          <a:p>
            <a:pPr marL="0" indent="0">
              <a:buNone/>
            </a:pPr>
            <a:r>
              <a:rPr lang="en-US" sz="6200" b="1" dirty="0" smtClean="0"/>
              <a:t> </a:t>
            </a:r>
            <a:br>
              <a:rPr lang="en-US" sz="6200" b="1" dirty="0" smtClean="0"/>
            </a:br>
            <a:r>
              <a:rPr lang="en-US" sz="6200" b="1" dirty="0" smtClean="0"/>
              <a:t>Is this a mutation?</a:t>
            </a:r>
            <a:endParaRPr lang="en-US" sz="6200" b="1" dirty="0"/>
          </a:p>
          <a:p>
            <a:pPr marL="0" indent="0">
              <a:buNone/>
            </a:pPr>
            <a:r>
              <a:rPr lang="en-US" sz="6600" b="1" dirty="0" smtClean="0">
                <a:solidFill>
                  <a:srgbClr val="00B0F0"/>
                </a:solidFill>
              </a:rPr>
              <a:t>		</a:t>
            </a:r>
            <a:r>
              <a:rPr lang="en-US" sz="9300" b="1" dirty="0" smtClean="0">
                <a:solidFill>
                  <a:srgbClr val="C00000"/>
                </a:solidFill>
              </a:rPr>
              <a:t>Yes</a:t>
            </a:r>
            <a:r>
              <a:rPr lang="en-US" sz="9300" b="1" dirty="0">
                <a:solidFill>
                  <a:srgbClr val="C00000"/>
                </a:solidFill>
              </a:rPr>
              <a:t>		</a:t>
            </a:r>
            <a:r>
              <a:rPr lang="en-US" sz="9300" b="1" dirty="0" smtClean="0">
                <a:solidFill>
                  <a:srgbClr val="C00000"/>
                </a:solidFill>
              </a:rPr>
              <a:t>	A</a:t>
            </a:r>
            <a:endParaRPr lang="en-US" sz="9300" b="1" dirty="0">
              <a:solidFill>
                <a:srgbClr val="C00000"/>
              </a:solidFill>
            </a:endParaRPr>
          </a:p>
          <a:p>
            <a:pPr marL="0" indent="0">
              <a:buNone/>
            </a:pPr>
            <a:r>
              <a:rPr lang="en-US" sz="9300" b="1" dirty="0">
                <a:solidFill>
                  <a:srgbClr val="C00000"/>
                </a:solidFill>
              </a:rPr>
              <a:t>		No			B</a:t>
            </a:r>
          </a:p>
          <a:p>
            <a:endParaRPr lang="en-US" b="1" dirty="0"/>
          </a:p>
        </p:txBody>
      </p:sp>
    </p:spTree>
    <p:extLst>
      <p:ext uri="{BB962C8B-B14F-4D97-AF65-F5344CB8AC3E}">
        <p14:creationId xmlns:p14="http://schemas.microsoft.com/office/powerpoint/2010/main" val="38377171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62600"/>
          </a:xfrm>
        </p:spPr>
        <p:txBody>
          <a:bodyPr>
            <a:normAutofit fontScale="92500" lnSpcReduction="20000"/>
          </a:bodyPr>
          <a:lstStyle/>
          <a:p>
            <a:pPr marL="0" indent="0">
              <a:buNone/>
            </a:pPr>
            <a:r>
              <a:rPr lang="en-US" sz="5200" b="1" dirty="0"/>
              <a:t>3</a:t>
            </a:r>
            <a:r>
              <a:rPr lang="en-US" sz="5200" b="1" dirty="0" smtClean="0"/>
              <a:t>. An organism has a new variant protein that is </a:t>
            </a:r>
            <a:r>
              <a:rPr lang="en-US" sz="5200" b="1" u="sng" dirty="0" smtClean="0"/>
              <a:t>detrimental</a:t>
            </a:r>
            <a:r>
              <a:rPr lang="en-US" sz="5200" b="1" dirty="0" smtClean="0"/>
              <a:t>. </a:t>
            </a:r>
          </a:p>
          <a:p>
            <a:pPr marL="0" indent="0">
              <a:buNone/>
            </a:pPr>
            <a:endParaRPr lang="en-US" sz="5200" b="1" dirty="0"/>
          </a:p>
          <a:p>
            <a:pPr marL="0" indent="0">
              <a:buNone/>
            </a:pPr>
            <a:r>
              <a:rPr lang="en-US" sz="5200" b="1" dirty="0" smtClean="0"/>
              <a:t>Is this a mutation?</a:t>
            </a:r>
            <a:endParaRPr lang="en-US" sz="5200" b="1" dirty="0"/>
          </a:p>
          <a:p>
            <a:pPr marL="0" indent="0">
              <a:buNone/>
            </a:pPr>
            <a:r>
              <a:rPr lang="en-US" sz="7800" b="1" dirty="0" smtClean="0">
                <a:solidFill>
                  <a:srgbClr val="00B0F0"/>
                </a:solidFill>
              </a:rPr>
              <a:t>		</a:t>
            </a:r>
            <a:r>
              <a:rPr lang="en-US" sz="7800" b="1" dirty="0" smtClean="0">
                <a:solidFill>
                  <a:srgbClr val="C00000"/>
                </a:solidFill>
              </a:rPr>
              <a:t>Yes</a:t>
            </a:r>
            <a:r>
              <a:rPr lang="en-US" sz="7800" b="1" dirty="0">
                <a:solidFill>
                  <a:srgbClr val="C00000"/>
                </a:solidFill>
              </a:rPr>
              <a:t>		A</a:t>
            </a:r>
          </a:p>
          <a:p>
            <a:pPr marL="0" indent="0">
              <a:buNone/>
            </a:pPr>
            <a:r>
              <a:rPr lang="en-US" sz="7800" b="1" dirty="0">
                <a:solidFill>
                  <a:srgbClr val="C00000"/>
                </a:solidFill>
              </a:rPr>
              <a:t>		No		</a:t>
            </a:r>
            <a:r>
              <a:rPr lang="en-US" sz="7800" b="1" dirty="0" smtClean="0">
                <a:solidFill>
                  <a:srgbClr val="C00000"/>
                </a:solidFill>
              </a:rPr>
              <a:t>B</a:t>
            </a:r>
            <a:endParaRPr lang="en-US" sz="7800" b="1" dirty="0">
              <a:solidFill>
                <a:srgbClr val="C00000"/>
              </a:solidFill>
            </a:endParaRPr>
          </a:p>
          <a:p>
            <a:endParaRPr lang="en-US" b="1" dirty="0"/>
          </a:p>
        </p:txBody>
      </p:sp>
    </p:spTree>
    <p:extLst>
      <p:ext uri="{BB962C8B-B14F-4D97-AF65-F5344CB8AC3E}">
        <p14:creationId xmlns:p14="http://schemas.microsoft.com/office/powerpoint/2010/main" val="32531376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715000"/>
          </a:xfrm>
        </p:spPr>
        <p:txBody>
          <a:bodyPr>
            <a:normAutofit fontScale="92500" lnSpcReduction="20000"/>
          </a:bodyPr>
          <a:lstStyle/>
          <a:p>
            <a:pPr marL="0" indent="0">
              <a:buNone/>
            </a:pPr>
            <a:r>
              <a:rPr lang="en-US" sz="5200" b="1" dirty="0"/>
              <a:t>4</a:t>
            </a:r>
            <a:r>
              <a:rPr lang="en-US" sz="5200" b="1" dirty="0" smtClean="0"/>
              <a:t>. An organism has a new variant protein that is </a:t>
            </a:r>
            <a:r>
              <a:rPr lang="en-US" sz="5200" b="1" u="sng" dirty="0" smtClean="0"/>
              <a:t>beneficial</a:t>
            </a:r>
            <a:r>
              <a:rPr lang="en-US" sz="5200" b="1" dirty="0" smtClean="0"/>
              <a:t>. </a:t>
            </a:r>
          </a:p>
          <a:p>
            <a:pPr marL="0" indent="0">
              <a:buNone/>
            </a:pPr>
            <a:endParaRPr lang="en-US" sz="5200" b="1" dirty="0"/>
          </a:p>
          <a:p>
            <a:pPr marL="0" indent="0">
              <a:buNone/>
            </a:pPr>
            <a:r>
              <a:rPr lang="en-US" sz="5200" b="1" dirty="0" smtClean="0"/>
              <a:t>Is this a mutation?</a:t>
            </a:r>
            <a:endParaRPr lang="en-US" sz="3600" b="1" dirty="0" smtClean="0"/>
          </a:p>
          <a:p>
            <a:pPr marL="0" indent="0">
              <a:buNone/>
            </a:pPr>
            <a:r>
              <a:rPr lang="en-US" sz="5400" b="1" dirty="0" smtClean="0">
                <a:solidFill>
                  <a:srgbClr val="00B0F0"/>
                </a:solidFill>
              </a:rPr>
              <a:t>	</a:t>
            </a:r>
            <a:r>
              <a:rPr lang="en-US" sz="6600" b="1" dirty="0" smtClean="0">
                <a:solidFill>
                  <a:srgbClr val="00B0F0"/>
                </a:solidFill>
              </a:rPr>
              <a:t>	</a:t>
            </a:r>
            <a:r>
              <a:rPr lang="en-US" sz="6600" b="1" dirty="0" smtClean="0">
                <a:solidFill>
                  <a:srgbClr val="C00000"/>
                </a:solidFill>
              </a:rPr>
              <a:t>Yes</a:t>
            </a:r>
            <a:r>
              <a:rPr lang="en-US" sz="6600" b="1" dirty="0">
                <a:solidFill>
                  <a:srgbClr val="C00000"/>
                </a:solidFill>
              </a:rPr>
              <a:t>		</a:t>
            </a:r>
            <a:r>
              <a:rPr lang="en-US" sz="6600" b="1" dirty="0" smtClean="0">
                <a:solidFill>
                  <a:srgbClr val="C00000"/>
                </a:solidFill>
              </a:rPr>
              <a:t>	A</a:t>
            </a:r>
            <a:endParaRPr lang="en-US" sz="6600" b="1" dirty="0">
              <a:solidFill>
                <a:srgbClr val="C00000"/>
              </a:solidFill>
            </a:endParaRPr>
          </a:p>
          <a:p>
            <a:pPr marL="0" indent="0">
              <a:buNone/>
            </a:pPr>
            <a:r>
              <a:rPr lang="en-US" sz="6600" b="1" dirty="0">
                <a:solidFill>
                  <a:srgbClr val="C00000"/>
                </a:solidFill>
              </a:rPr>
              <a:t>		No			B</a:t>
            </a:r>
          </a:p>
          <a:p>
            <a:endParaRPr lang="en-US" b="1" dirty="0"/>
          </a:p>
        </p:txBody>
      </p:sp>
    </p:spTree>
    <p:extLst>
      <p:ext uri="{BB962C8B-B14F-4D97-AF65-F5344CB8AC3E}">
        <p14:creationId xmlns:p14="http://schemas.microsoft.com/office/powerpoint/2010/main" val="22818163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791200"/>
          </a:xfrm>
        </p:spPr>
        <p:txBody>
          <a:bodyPr>
            <a:normAutofit fontScale="77500" lnSpcReduction="20000"/>
          </a:bodyPr>
          <a:lstStyle/>
          <a:p>
            <a:pPr marL="0" indent="0">
              <a:buNone/>
            </a:pPr>
            <a:r>
              <a:rPr lang="en-US" sz="6200" b="1" dirty="0"/>
              <a:t>5</a:t>
            </a:r>
            <a:r>
              <a:rPr lang="en-US" sz="6200" b="1" dirty="0" smtClean="0"/>
              <a:t>. There </a:t>
            </a:r>
            <a:r>
              <a:rPr lang="en-US" sz="6200" b="1" dirty="0"/>
              <a:t>is a genetic change that results in </a:t>
            </a:r>
            <a:r>
              <a:rPr lang="en-US" sz="6200" b="1" u="sng" dirty="0"/>
              <a:t>no change</a:t>
            </a:r>
            <a:r>
              <a:rPr lang="en-US" sz="6200" b="1" dirty="0"/>
              <a:t> in the </a:t>
            </a:r>
            <a:r>
              <a:rPr lang="en-US" sz="6200" b="1" dirty="0" smtClean="0"/>
              <a:t>protein. </a:t>
            </a:r>
          </a:p>
          <a:p>
            <a:pPr marL="0" indent="0">
              <a:buNone/>
            </a:pPr>
            <a:endParaRPr lang="en-US" sz="6200" b="1" dirty="0"/>
          </a:p>
          <a:p>
            <a:pPr marL="0" indent="0">
              <a:buNone/>
            </a:pPr>
            <a:r>
              <a:rPr lang="en-US" sz="6200" b="1" dirty="0" smtClean="0"/>
              <a:t>Is </a:t>
            </a:r>
            <a:r>
              <a:rPr lang="en-US" sz="6200" b="1" dirty="0"/>
              <a:t>this a mutation?</a:t>
            </a:r>
          </a:p>
          <a:p>
            <a:pPr marL="0" indent="0">
              <a:buNone/>
            </a:pPr>
            <a:r>
              <a:rPr lang="en-US" sz="6600" b="1" dirty="0" smtClean="0">
                <a:solidFill>
                  <a:srgbClr val="00B0F0"/>
                </a:solidFill>
              </a:rPr>
              <a:t>		</a:t>
            </a:r>
            <a:r>
              <a:rPr lang="en-US" sz="8600" b="1" dirty="0" smtClean="0">
                <a:solidFill>
                  <a:srgbClr val="C00000"/>
                </a:solidFill>
              </a:rPr>
              <a:t>Yes</a:t>
            </a:r>
            <a:r>
              <a:rPr lang="en-US" sz="8600" b="1" dirty="0">
                <a:solidFill>
                  <a:srgbClr val="C00000"/>
                </a:solidFill>
              </a:rPr>
              <a:t>		A</a:t>
            </a:r>
          </a:p>
          <a:p>
            <a:pPr marL="0" indent="0">
              <a:buNone/>
            </a:pPr>
            <a:r>
              <a:rPr lang="en-US" sz="8600" b="1" dirty="0">
                <a:solidFill>
                  <a:srgbClr val="C00000"/>
                </a:solidFill>
              </a:rPr>
              <a:t>		No		</a:t>
            </a:r>
            <a:r>
              <a:rPr lang="en-US" sz="8600" b="1" dirty="0" smtClean="0">
                <a:solidFill>
                  <a:srgbClr val="C00000"/>
                </a:solidFill>
              </a:rPr>
              <a:t>B</a:t>
            </a:r>
            <a:endParaRPr lang="en-US" sz="8600" b="1" dirty="0">
              <a:solidFill>
                <a:srgbClr val="C00000"/>
              </a:solidFill>
            </a:endParaRPr>
          </a:p>
          <a:p>
            <a:endParaRPr lang="en-US" b="1" dirty="0"/>
          </a:p>
        </p:txBody>
      </p:sp>
    </p:spTree>
    <p:extLst>
      <p:ext uri="{BB962C8B-B14F-4D97-AF65-F5344CB8AC3E}">
        <p14:creationId xmlns:p14="http://schemas.microsoft.com/office/powerpoint/2010/main" val="7093259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381000"/>
            <a:ext cx="8229600" cy="5867400"/>
          </a:xfrm>
        </p:spPr>
        <p:txBody>
          <a:bodyPr>
            <a:normAutofit fontScale="92500" lnSpcReduction="20000"/>
          </a:bodyPr>
          <a:lstStyle/>
          <a:p>
            <a:pPr marL="514350" indent="-514350">
              <a:buFont typeface="+mj-lt"/>
              <a:buAutoNum type="arabicPeriod"/>
            </a:pPr>
            <a:r>
              <a:rPr lang="en-US" b="1" dirty="0"/>
              <a:t>An organism fails to thrive in its environment. </a:t>
            </a:r>
            <a:endParaRPr lang="en-US" b="1" dirty="0" smtClean="0"/>
          </a:p>
          <a:p>
            <a:pPr marL="514350" indent="-514350">
              <a:buFont typeface="+mj-lt"/>
              <a:buAutoNum type="arabicPeriod"/>
            </a:pPr>
            <a:endParaRPr lang="en-US" b="1" dirty="0"/>
          </a:p>
          <a:p>
            <a:pPr marL="514350" indent="-514350">
              <a:buFont typeface="+mj-lt"/>
              <a:buAutoNum type="arabicPeriod"/>
            </a:pPr>
            <a:r>
              <a:rPr lang="en-US" b="1" dirty="0"/>
              <a:t>An organism is exceptionally successful in its environment. </a:t>
            </a:r>
            <a:endParaRPr lang="en-US" b="1" dirty="0" smtClean="0"/>
          </a:p>
          <a:p>
            <a:pPr marL="514350" indent="-514350">
              <a:buFont typeface="+mj-lt"/>
              <a:buAutoNum type="arabicPeriod"/>
            </a:pPr>
            <a:endParaRPr lang="en-US" b="1" dirty="0"/>
          </a:p>
          <a:p>
            <a:pPr marL="514350" indent="-514350">
              <a:buFont typeface="+mj-lt"/>
              <a:buAutoNum type="arabicPeriod"/>
            </a:pPr>
            <a:r>
              <a:rPr lang="en-US" b="1" dirty="0"/>
              <a:t>An organism has a new variant protein that is detrimental. </a:t>
            </a:r>
          </a:p>
          <a:p>
            <a:pPr marL="514350" indent="-514350">
              <a:buFont typeface="+mj-lt"/>
              <a:buAutoNum type="arabicPeriod"/>
            </a:pPr>
            <a:endParaRPr lang="en-US" b="1" dirty="0" smtClean="0"/>
          </a:p>
          <a:p>
            <a:pPr marL="514350" indent="-514350">
              <a:buFont typeface="+mj-lt"/>
              <a:buAutoNum type="arabicPeriod"/>
            </a:pPr>
            <a:r>
              <a:rPr lang="en-US" b="1" dirty="0" smtClean="0"/>
              <a:t>An </a:t>
            </a:r>
            <a:r>
              <a:rPr lang="en-US" b="1" dirty="0"/>
              <a:t>organism has a new variant protein that is beneficial. </a:t>
            </a:r>
            <a:endParaRPr lang="en-US" b="1" dirty="0" smtClean="0"/>
          </a:p>
          <a:p>
            <a:pPr marL="514350" indent="-514350">
              <a:buFont typeface="+mj-lt"/>
              <a:buAutoNum type="arabicPeriod"/>
            </a:pPr>
            <a:endParaRPr lang="en-US" b="1" dirty="0"/>
          </a:p>
          <a:p>
            <a:pPr marL="514350" indent="-514350">
              <a:buFont typeface="+mj-lt"/>
              <a:buAutoNum type="arabicPeriod"/>
            </a:pPr>
            <a:r>
              <a:rPr lang="en-US" b="1" dirty="0"/>
              <a:t>There is a genetic change that results in no change in the </a:t>
            </a:r>
            <a:r>
              <a:rPr lang="en-US" b="1" dirty="0" smtClean="0"/>
              <a:t>protein</a:t>
            </a:r>
            <a:r>
              <a:rPr lang="en-US" b="1" dirty="0"/>
              <a:t>.</a:t>
            </a:r>
          </a:p>
          <a:p>
            <a:endParaRPr lang="en-US" b="1" dirty="0"/>
          </a:p>
        </p:txBody>
      </p:sp>
    </p:spTree>
    <p:extLst>
      <p:ext uri="{BB962C8B-B14F-4D97-AF65-F5344CB8AC3E}">
        <p14:creationId xmlns:p14="http://schemas.microsoft.com/office/powerpoint/2010/main" val="349404678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501</TotalTime>
  <Words>816</Words>
  <Application>Microsoft Office PowerPoint</Application>
  <PresentationFormat>On-screen Show (4:3)</PresentationFormat>
  <Paragraphs>168</Paragraphs>
  <Slides>24</Slides>
  <Notes>2</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PowerPoint Presentation</vt:lpstr>
      <vt:lpstr>Background</vt:lpstr>
      <vt:lpstr>30-Second Sentence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Vote</vt:lpstr>
      <vt:lpstr>PowerPoint Presentation</vt:lpstr>
      <vt:lpstr>Revote</vt:lpstr>
      <vt:lpstr>PowerPoint Presentation</vt:lpstr>
      <vt:lpstr>Teachable Unit Framework</vt:lpstr>
      <vt:lpstr>Teachable Unit Framework</vt:lpstr>
      <vt:lpstr>Tidbit #3</vt:lpstr>
      <vt:lpstr>Tidbit #3</vt:lpstr>
      <vt:lpstr>Tidbit #4</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Teaching Tidbit #2</dc:title>
  <dc:creator>Administrator</dc:creator>
  <cp:lastModifiedBy>Administrator</cp:lastModifiedBy>
  <cp:revision>59</cp:revision>
  <dcterms:created xsi:type="dcterms:W3CDTF">2013-06-05T17:43:22Z</dcterms:created>
  <dcterms:modified xsi:type="dcterms:W3CDTF">2013-06-07T12:18:07Z</dcterms:modified>
</cp:coreProperties>
</file>